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73" r:id="rId2"/>
  </p:sldMasterIdLst>
  <p:notesMasterIdLst>
    <p:notesMasterId r:id="rId19"/>
  </p:notesMasterIdLst>
  <p:sldIdLst>
    <p:sldId id="256" r:id="rId3"/>
    <p:sldId id="314" r:id="rId4"/>
    <p:sldId id="307" r:id="rId5"/>
    <p:sldId id="320" r:id="rId6"/>
    <p:sldId id="317" r:id="rId7"/>
    <p:sldId id="318" r:id="rId8"/>
    <p:sldId id="319" r:id="rId9"/>
    <p:sldId id="316" r:id="rId10"/>
    <p:sldId id="321" r:id="rId11"/>
    <p:sldId id="306" r:id="rId12"/>
    <p:sldId id="292" r:id="rId13"/>
    <p:sldId id="315" r:id="rId14"/>
    <p:sldId id="310" r:id="rId15"/>
    <p:sldId id="311" r:id="rId16"/>
    <p:sldId id="309" r:id="rId17"/>
    <p:sldId id="274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ss Leočko" initials="TL" lastIdx="1" clrIdx="0">
    <p:extLst>
      <p:ext uri="{19B8F6BF-5375-455C-9EA6-DF929625EA0E}">
        <p15:presenceInfo xmlns:p15="http://schemas.microsoft.com/office/powerpoint/2012/main" userId="Tarass Leoč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A7B4"/>
    <a:srgbClr val="FF9300"/>
    <a:srgbClr val="00C000"/>
    <a:srgbClr val="942192"/>
    <a:srgbClr val="919396"/>
    <a:srgbClr val="70AD47"/>
    <a:srgbClr val="4876BB"/>
    <a:srgbClr val="300E77"/>
    <a:srgbClr val="FF2600"/>
    <a:srgbClr val="E31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94" autoAdjust="0"/>
  </p:normalViewPr>
  <p:slideViewPr>
    <p:cSldViewPr snapToGrid="0">
      <p:cViewPr varScale="1">
        <p:scale>
          <a:sx n="44" d="100"/>
          <a:sy n="44" d="100"/>
        </p:scale>
        <p:origin x="422" y="6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669400000000003E-2"/>
          <c:y val="5.3011200000000001E-2"/>
          <c:w val="0.94433100000000003"/>
          <c:h val="0.875665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FFC000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16.7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BB8-4C6B-97B3-5331E8ED5F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 u="none" strike="noStrike">
                    <a:solidFill>
                      <a:srgbClr val="FFFFFF"/>
                    </a:solidFill>
                    <a:latin typeface="Proxima Nova Regular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8.1</c:v>
                </c:pt>
                <c:pt idx="1">
                  <c:v>9.3000000000000007</c:v>
                </c:pt>
                <c:pt idx="2">
                  <c:v>10.199999999999999</c:v>
                </c:pt>
                <c:pt idx="3">
                  <c:v>11.5</c:v>
                </c:pt>
                <c:pt idx="4">
                  <c:v>12.5</c:v>
                </c:pt>
                <c:pt idx="5">
                  <c:v>13.5</c:v>
                </c:pt>
                <c:pt idx="6">
                  <c:v>13.6</c:v>
                </c:pt>
                <c:pt idx="7">
                  <c:v>14.6</c:v>
                </c:pt>
                <c:pt idx="8">
                  <c:v>15.2</c:v>
                </c:pt>
                <c:pt idx="9">
                  <c:v>16</c:v>
                </c:pt>
                <c:pt idx="10">
                  <c:v>16.670000000000002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0-48C5-B68A-4DFFA208E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date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3175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400" b="0" i="0" u="none" strike="noStrike">
                <a:solidFill>
                  <a:srgbClr val="FFFFFF"/>
                </a:solidFill>
                <a:latin typeface="Proxima Nova Regular"/>
              </a:defRPr>
            </a:pPr>
            <a:endParaRPr lang="lv-LV"/>
          </a:p>
        </c:txPr>
        <c:crossAx val="2094734553"/>
        <c:crosses val="autoZero"/>
        <c:auto val="0"/>
        <c:lblOffset val="100"/>
        <c:baseTimeUnit val="days"/>
      </c:dateAx>
      <c:valAx>
        <c:axId val="2094734553"/>
        <c:scaling>
          <c:orientation val="minMax"/>
        </c:scaling>
        <c:delete val="1"/>
        <c:axPos val="l"/>
        <c:numFmt formatCode="0.#" sourceLinked="0"/>
        <c:majorTickMark val="none"/>
        <c:minorTickMark val="none"/>
        <c:tickLblPos val="nextTo"/>
        <c:crossAx val="2094734552"/>
        <c:crosses val="autoZero"/>
        <c:crossBetween val="between"/>
        <c:majorUnit val="4"/>
        <c:minorUnit val="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Proxima Nova Semibold" panose="020B0604020202020204" charset="0"/>
              </a:rPr>
              <a:t>Sniegtās</a:t>
            </a:r>
            <a:r>
              <a:rPr lang="en-US" sz="4000" b="1" dirty="0">
                <a:solidFill>
                  <a:schemeClr val="tx1"/>
                </a:solidFill>
                <a:latin typeface="Proxima Nova Semibold" panose="020B060402020202020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Proxima Nova Semibold" panose="020B0604020202020204" charset="0"/>
              </a:rPr>
              <a:t>konsultācijas</a:t>
            </a:r>
            <a:endParaRPr lang="en-US" sz="4000" b="1" dirty="0">
              <a:solidFill>
                <a:schemeClr val="tx1"/>
              </a:solidFill>
              <a:latin typeface="Proxima Nova Semibold" panose="020B060402020202020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Sniegtās konsultācijas</c:v>
                </c:pt>
              </c:strCache>
            </c:strRef>
          </c:tx>
          <c:spPr>
            <a:solidFill>
              <a:srgbClr val="300E77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11848788313673811"/>
                  <c:y val="-3.5546366783459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43-40E8-AE7E-0A1F5BC8791F}"/>
                </c:ext>
              </c:extLst>
            </c:dLbl>
            <c:dLbl>
              <c:idx val="1"/>
              <c:layout>
                <c:manualLayout>
                  <c:x val="-6.5970875179569968E-2"/>
                  <c:y val="3.685143523726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53411169676455"/>
                      <c:h val="0.25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43-40E8-AE7E-0A1F5BC879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2019. gads</c:v>
                </c:pt>
                <c:pt idx="1">
                  <c:v>2020. gads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2617</c:v>
                </c:pt>
                <c:pt idx="1">
                  <c:v>15675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43-40E8-AE7E-0A1F5BC87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391256"/>
        <c:axId val="385387648"/>
      </c:areaChart>
      <c:catAx>
        <c:axId val="385391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Proxima Nova Lt" panose="02000506030000020004" pitchFamily="50" charset="0"/>
                <a:ea typeface="+mn-ea"/>
                <a:cs typeface="+mn-cs"/>
              </a:defRPr>
            </a:pPr>
            <a:endParaRPr lang="lv-LV"/>
          </a:p>
        </c:txPr>
        <c:crossAx val="385387648"/>
        <c:crosses val="autoZero"/>
        <c:auto val="1"/>
        <c:lblAlgn val="ctr"/>
        <c:lblOffset val="100"/>
        <c:noMultiLvlLbl val="0"/>
      </c:catAx>
      <c:valAx>
        <c:axId val="38538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85391256"/>
        <c:crosses val="autoZero"/>
        <c:crossBetween val="midCat"/>
      </c:valAx>
      <c:spPr>
        <a:noFill/>
        <a:ln>
          <a:solidFill>
            <a:schemeClr val="accent1">
              <a:alpha val="0"/>
            </a:schemeClr>
          </a:solidFill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Proxima Nova Semibold" panose="020B0604020202020204" charset="0"/>
              </a:rPr>
              <a:t>Darba</a:t>
            </a:r>
            <a:r>
              <a:rPr lang="en-US" sz="4000" b="1" dirty="0">
                <a:solidFill>
                  <a:schemeClr val="tx1"/>
                </a:solidFill>
                <a:latin typeface="Proxima Nova Semibold" panose="020B060402020202020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Proxima Nova Semibold" panose="020B0604020202020204" charset="0"/>
              </a:rPr>
              <a:t>vietas</a:t>
            </a:r>
            <a:endParaRPr lang="en-US" sz="4000" b="1" dirty="0">
              <a:solidFill>
                <a:schemeClr val="tx1"/>
              </a:solidFill>
              <a:latin typeface="Proxima Nova Semibold" panose="020B060402020202020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Darba vietas</c:v>
                </c:pt>
              </c:strCache>
            </c:strRef>
          </c:tx>
          <c:spPr>
            <a:solidFill>
              <a:srgbClr val="4876BB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11848788313673811"/>
                  <c:y val="-3.5546366783459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308-4013-B500-4E1F8995CBD4}"/>
                </c:ext>
              </c:extLst>
            </c:dLbl>
            <c:dLbl>
              <c:idx val="1"/>
              <c:layout>
                <c:manualLayout>
                  <c:x val="-0.10147028340568635"/>
                  <c:y val="-2.34221061761149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08-4013-B500-4E1F8995C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2019. gads</c:v>
                </c:pt>
                <c:pt idx="1">
                  <c:v>2020. gads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1009</c:v>
                </c:pt>
                <c:pt idx="1">
                  <c:v>2893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08-4013-B500-4E1F8995C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391256"/>
        <c:axId val="385387648"/>
      </c:areaChart>
      <c:catAx>
        <c:axId val="385391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Proxima Nova Lt" panose="02000506030000020004" pitchFamily="50" charset="0"/>
                <a:ea typeface="+mn-ea"/>
                <a:cs typeface="+mn-cs"/>
              </a:defRPr>
            </a:pPr>
            <a:endParaRPr lang="lv-LV"/>
          </a:p>
        </c:txPr>
        <c:crossAx val="385387648"/>
        <c:crosses val="autoZero"/>
        <c:auto val="1"/>
        <c:lblAlgn val="ctr"/>
        <c:lblOffset val="100"/>
        <c:noMultiLvlLbl val="0"/>
      </c:catAx>
      <c:valAx>
        <c:axId val="38538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85391256"/>
        <c:crosses val="autoZero"/>
        <c:crossBetween val="midCat"/>
      </c:valAx>
      <c:spPr>
        <a:noFill/>
        <a:ln>
          <a:solidFill>
            <a:schemeClr val="accent1">
              <a:alpha val="0"/>
            </a:schemeClr>
          </a:solidFill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 sz="4000" b="1" dirty="0">
                <a:solidFill>
                  <a:schemeClr val="tx1"/>
                </a:solidFill>
                <a:latin typeface="Proxima Nova Semibold" panose="020B0604020202020204" charset="0"/>
              </a:rPr>
              <a:t>Investīcijas</a:t>
            </a:r>
            <a:r>
              <a:rPr lang="lv-LV" sz="4000" b="1" baseline="0" dirty="0">
                <a:solidFill>
                  <a:schemeClr val="tx1"/>
                </a:solidFill>
                <a:latin typeface="Proxima Nova Semibold" panose="020B0604020202020204" charset="0"/>
              </a:rPr>
              <a:t> MEUR</a:t>
            </a:r>
            <a:endParaRPr lang="en-US" sz="4000" b="1" dirty="0">
              <a:solidFill>
                <a:schemeClr val="tx1"/>
              </a:solidFill>
              <a:latin typeface="Proxima Nova Semibold" panose="020B060402020202020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Investīcijas, mEUR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11848788313673811"/>
                  <c:y val="-3.5546366783459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F1-41E4-8ECF-46B72630626B}"/>
                </c:ext>
              </c:extLst>
            </c:dLbl>
            <c:dLbl>
              <c:idx val="1"/>
              <c:layout>
                <c:manualLayout>
                  <c:x val="-7.7071688268476088E-2"/>
                  <c:y val="-6.6323167937341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53411169676455"/>
                      <c:h val="0.25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F1-41E4-8ECF-46B726306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2019. gads</c:v>
                </c:pt>
                <c:pt idx="1">
                  <c:v>2020. gads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204.5</c:v>
                </c:pt>
                <c:pt idx="1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F1-41E4-8ECF-46B726306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391256"/>
        <c:axId val="385387648"/>
      </c:areaChart>
      <c:catAx>
        <c:axId val="385391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Proxima Nova Lt" panose="02000506030000020004" pitchFamily="50" charset="0"/>
                <a:ea typeface="+mn-ea"/>
                <a:cs typeface="+mn-cs"/>
              </a:defRPr>
            </a:pPr>
            <a:endParaRPr lang="lv-LV"/>
          </a:p>
        </c:txPr>
        <c:crossAx val="385387648"/>
        <c:crosses val="autoZero"/>
        <c:auto val="1"/>
        <c:lblAlgn val="ctr"/>
        <c:lblOffset val="100"/>
        <c:noMultiLvlLbl val="0"/>
      </c:catAx>
      <c:valAx>
        <c:axId val="38538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85391256"/>
        <c:crosses val="autoZero"/>
        <c:crossBetween val="midCat"/>
      </c:valAx>
      <c:spPr>
        <a:noFill/>
        <a:ln>
          <a:solidFill>
            <a:schemeClr val="accent1">
              <a:alpha val="0"/>
            </a:schemeClr>
          </a:solidFill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 sz="4000" b="1" dirty="0">
                <a:solidFill>
                  <a:schemeClr val="tx1"/>
                </a:solidFill>
                <a:latin typeface="Proxima Nova Semibold" panose="020B0604020202020204" charset="0"/>
              </a:rPr>
              <a:t>Apstiprinātie</a:t>
            </a:r>
            <a:r>
              <a:rPr lang="lv-LV" sz="4000" b="1" baseline="0" dirty="0">
                <a:solidFill>
                  <a:schemeClr val="tx1"/>
                </a:solidFill>
                <a:latin typeface="Proxima Nova Semibold" panose="020B0604020202020204" charset="0"/>
              </a:rPr>
              <a:t> investīciju projekti</a:t>
            </a:r>
            <a:endParaRPr lang="en-US" sz="4000" b="1" dirty="0">
              <a:solidFill>
                <a:schemeClr val="tx1"/>
              </a:solidFill>
              <a:latin typeface="Proxima Nova Semibold" panose="020B060402020202020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Apstiprinātie investīciju projekti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11848788313673811"/>
                  <c:y val="-3.5546366783459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85-4EEA-96A6-F2ECE6C0EC49}"/>
                </c:ext>
              </c:extLst>
            </c:dLbl>
            <c:dLbl>
              <c:idx val="1"/>
              <c:layout>
                <c:manualLayout>
                  <c:x val="-6.5970875179569968E-2"/>
                  <c:y val="3.685143523726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53411169676455"/>
                      <c:h val="0.25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985-4EEA-96A6-F2ECE6C0E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2019. gads</c:v>
                </c:pt>
                <c:pt idx="1">
                  <c:v>2020. gads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85-4EEA-96A6-F2ECE6C0E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391256"/>
        <c:axId val="385387648"/>
      </c:areaChart>
      <c:catAx>
        <c:axId val="385391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Proxima Nova Lt" panose="02000506030000020004" pitchFamily="50" charset="0"/>
                <a:ea typeface="+mn-ea"/>
                <a:cs typeface="+mn-cs"/>
              </a:defRPr>
            </a:pPr>
            <a:endParaRPr lang="lv-LV"/>
          </a:p>
        </c:txPr>
        <c:crossAx val="385387648"/>
        <c:crosses val="autoZero"/>
        <c:auto val="1"/>
        <c:lblAlgn val="ctr"/>
        <c:lblOffset val="100"/>
        <c:noMultiLvlLbl val="0"/>
      </c:catAx>
      <c:valAx>
        <c:axId val="38538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85391256"/>
        <c:crosses val="autoZero"/>
        <c:crossBetween val="midCat"/>
      </c:valAx>
      <c:spPr>
        <a:noFill/>
        <a:ln>
          <a:solidFill>
            <a:schemeClr val="accent1">
              <a:alpha val="0"/>
            </a:schemeClr>
          </a:solidFill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 sz="4000" b="1" dirty="0">
                <a:solidFill>
                  <a:schemeClr val="tx1"/>
                </a:solidFill>
                <a:latin typeface="Proxima Nova Semibold" panose="020B0604020202020204" charset="0"/>
              </a:rPr>
              <a:t>Biznesa vides uzlabojuma piedāvājumi</a:t>
            </a:r>
            <a:endParaRPr lang="en-US" sz="4000" b="1" dirty="0">
              <a:solidFill>
                <a:schemeClr val="tx1"/>
              </a:solidFill>
              <a:latin typeface="Proxima Nova Semibold" panose="020B060402020202020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9701244670026954"/>
          <c:y val="0.34837312002666326"/>
          <c:w val="0.60522536031464591"/>
          <c:h val="0.4890342873807440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Sniegtās konsultācijas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19804417540740027"/>
                  <c:y val="-4.0837395325584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C9-4ED0-84DF-C8BF14EB9A31}"/>
                </c:ext>
              </c:extLst>
            </c:dLbl>
            <c:dLbl>
              <c:idx val="1"/>
              <c:layout>
                <c:manualLayout>
                  <c:x val="-6.5970875179569968E-2"/>
                  <c:y val="3.685143523726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53411169676455"/>
                      <c:h val="0.25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5C9-4ED0-84DF-C8BF14EB9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2019. gads</c:v>
                </c:pt>
                <c:pt idx="1">
                  <c:v>2020. gads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C9-4ED0-84DF-C8BF14EB9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391256"/>
        <c:axId val="385387648"/>
      </c:areaChart>
      <c:catAx>
        <c:axId val="385391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Proxima Nova Lt" panose="02000506030000020004" pitchFamily="50" charset="0"/>
                <a:ea typeface="+mn-ea"/>
                <a:cs typeface="+mn-cs"/>
              </a:defRPr>
            </a:pPr>
            <a:endParaRPr lang="lv-LV"/>
          </a:p>
        </c:txPr>
        <c:crossAx val="385387648"/>
        <c:crosses val="autoZero"/>
        <c:auto val="1"/>
        <c:lblAlgn val="ctr"/>
        <c:lblOffset val="100"/>
        <c:noMultiLvlLbl val="0"/>
      </c:catAx>
      <c:valAx>
        <c:axId val="38538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85391256"/>
        <c:crosses val="autoZero"/>
        <c:crossBetween val="midCat"/>
      </c:valAx>
      <c:spPr>
        <a:noFill/>
        <a:ln>
          <a:solidFill>
            <a:schemeClr val="accent1">
              <a:alpha val="0"/>
            </a:schemeClr>
          </a:solidFill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 sz="4000" b="1" dirty="0">
                <a:solidFill>
                  <a:schemeClr val="tx1"/>
                </a:solidFill>
                <a:latin typeface="Proxima Nova Semibold" panose="020B0604020202020204" charset="0"/>
              </a:rPr>
              <a:t>Atļaujas</a:t>
            </a:r>
            <a:r>
              <a:rPr lang="lv-LV" sz="4000" b="1" baseline="0" dirty="0">
                <a:solidFill>
                  <a:schemeClr val="tx1"/>
                </a:solidFill>
                <a:latin typeface="Proxima Nova Semibold" panose="020B0604020202020204" charset="0"/>
              </a:rPr>
              <a:t> robežu  šķērsošanai</a:t>
            </a:r>
            <a:endParaRPr lang="en-US" sz="4000" b="1" dirty="0">
              <a:solidFill>
                <a:schemeClr val="tx1"/>
              </a:solidFill>
              <a:latin typeface="Proxima Nova Semibold" panose="020B060402020202020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Apstiprinātie investīciju projekti</c:v>
                </c:pt>
              </c:strCache>
            </c:strRef>
          </c:tx>
          <c:spPr>
            <a:solidFill>
              <a:srgbClr val="009898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11848788313673811"/>
                  <c:y val="-3.5546366783459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2A1-4B63-9AA1-0146989FCC0F}"/>
                </c:ext>
              </c:extLst>
            </c:dLbl>
            <c:dLbl>
              <c:idx val="1"/>
              <c:layout>
                <c:manualLayout>
                  <c:x val="-0.14737729915445347"/>
                  <c:y val="4.47879431737699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53411169676455"/>
                      <c:h val="0.25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A1-4B63-9AA1-0146989FCC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2019. gads</c:v>
                </c:pt>
                <c:pt idx="1">
                  <c:v>2020. gads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4635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A1-4B63-9AA1-0146989FC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391256"/>
        <c:axId val="385387648"/>
      </c:areaChart>
      <c:catAx>
        <c:axId val="385391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Proxima Nova Lt" panose="02000506030000020004" pitchFamily="50" charset="0"/>
                <a:ea typeface="+mn-ea"/>
                <a:cs typeface="+mn-cs"/>
              </a:defRPr>
            </a:pPr>
            <a:endParaRPr lang="lv-LV"/>
          </a:p>
        </c:txPr>
        <c:crossAx val="385387648"/>
        <c:crosses val="autoZero"/>
        <c:auto val="1"/>
        <c:lblAlgn val="ctr"/>
        <c:lblOffset val="100"/>
        <c:noMultiLvlLbl val="0"/>
      </c:catAx>
      <c:valAx>
        <c:axId val="38538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85391256"/>
        <c:crosses val="autoZero"/>
        <c:crossBetween val="midCat"/>
      </c:valAx>
      <c:spPr>
        <a:noFill/>
        <a:ln>
          <a:solidFill>
            <a:schemeClr val="accent1">
              <a:alpha val="0"/>
            </a:schemeClr>
          </a:solidFill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5" name="Google Shape;84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76" name="Google Shape;847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101A"/>
                </a:solidFill>
                <a:effectLst/>
              </a:rPr>
              <a:t>In 2019, GDP reached 2,2%. The Bank of Latvia </a:t>
            </a:r>
            <a:r>
              <a:rPr lang="en-GB" u="sng" dirty="0">
                <a:solidFill>
                  <a:srgbClr val="0E101A"/>
                </a:solidFill>
                <a:effectLst/>
              </a:rPr>
              <a:t>forecasts</a:t>
            </a:r>
            <a:r>
              <a:rPr lang="en-GB" dirty="0">
                <a:solidFill>
                  <a:srgbClr val="0E101A"/>
                </a:solidFill>
                <a:effectLst/>
              </a:rPr>
              <a:t> that </a:t>
            </a:r>
            <a:r>
              <a:rPr lang="en-GB" b="1" dirty="0">
                <a:solidFill>
                  <a:srgbClr val="0E101A"/>
                </a:solidFill>
                <a:effectLst/>
              </a:rPr>
              <a:t>GDP will increase by 2.8% in 2021</a:t>
            </a:r>
            <a:r>
              <a:rPr lang="lv-LV" b="1" dirty="0">
                <a:solidFill>
                  <a:srgbClr val="0E101A"/>
                </a:solidFill>
                <a:effectLst/>
              </a:rPr>
              <a:t>.</a:t>
            </a:r>
            <a:r>
              <a:rPr lang="en-GB" dirty="0">
                <a:solidFill>
                  <a:srgbClr val="0E101A"/>
                </a:solidFill>
                <a:effectLst/>
              </a:rPr>
              <a:t> GDP </a:t>
            </a:r>
            <a:r>
              <a:rPr lang="en-GB" b="1" dirty="0">
                <a:solidFill>
                  <a:srgbClr val="0E101A"/>
                </a:solidFill>
                <a:effectLst/>
              </a:rPr>
              <a:t>in</a:t>
            </a:r>
            <a:r>
              <a:rPr lang="lv-LV" b="1" dirty="0">
                <a:solidFill>
                  <a:srgbClr val="0E101A"/>
                </a:solidFill>
                <a:effectLst/>
              </a:rPr>
              <a:t> </a:t>
            </a:r>
            <a:r>
              <a:rPr lang="en-GB" b="1" dirty="0">
                <a:solidFill>
                  <a:srgbClr val="0E101A"/>
                </a:solidFill>
                <a:effectLst/>
              </a:rPr>
              <a:t>2020 decrease</a:t>
            </a:r>
            <a:r>
              <a:rPr lang="lv-LV" b="1" dirty="0">
                <a:solidFill>
                  <a:srgbClr val="0E101A"/>
                </a:solidFill>
                <a:effectLst/>
              </a:rPr>
              <a:t>d</a:t>
            </a:r>
            <a:r>
              <a:rPr lang="en-GB" b="1" dirty="0">
                <a:solidFill>
                  <a:srgbClr val="0E101A"/>
                </a:solidFill>
                <a:effectLst/>
              </a:rPr>
              <a:t> by -</a:t>
            </a:r>
            <a:r>
              <a:rPr lang="lv-LV" b="1" dirty="0">
                <a:solidFill>
                  <a:srgbClr val="0E101A"/>
                </a:solidFill>
                <a:effectLst/>
              </a:rPr>
              <a:t>3.6</a:t>
            </a:r>
            <a:r>
              <a:rPr lang="en-GB" b="1" dirty="0">
                <a:solidFill>
                  <a:srgbClr val="0E101A"/>
                </a:solidFill>
                <a:effectLst/>
              </a:rPr>
              <a:t>%</a:t>
            </a:r>
            <a:r>
              <a:rPr lang="en-GB" dirty="0">
                <a:solidFill>
                  <a:srgbClr val="0E101A"/>
                </a:solidFill>
                <a:effectLst/>
              </a:rPr>
              <a:t> (</a:t>
            </a:r>
            <a:r>
              <a:rPr lang="en-GB" i="1" dirty="0" err="1">
                <a:solidFill>
                  <a:srgbClr val="0E101A"/>
                </a:solidFill>
                <a:effectLst/>
              </a:rPr>
              <a:t>Latvijas</a:t>
            </a:r>
            <a:r>
              <a:rPr lang="en-GB" i="1" dirty="0">
                <a:solidFill>
                  <a:srgbClr val="0E101A"/>
                </a:solidFill>
                <a:effectLst/>
              </a:rPr>
              <a:t> Banka).</a:t>
            </a:r>
            <a:r>
              <a:rPr lang="en-GB" dirty="0">
                <a:solidFill>
                  <a:srgbClr val="0E101A"/>
                </a:solidFill>
                <a:effectLst/>
              </a:rPr>
              <a:t> </a:t>
            </a:r>
            <a:endParaRPr lang="lv-LV" dirty="0">
              <a:solidFill>
                <a:srgbClr val="0E101A"/>
              </a:solidFill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101A"/>
                </a:solidFill>
                <a:effectLst/>
              </a:rPr>
              <a:t>While </a:t>
            </a:r>
            <a:r>
              <a:rPr lang="en-GB" b="1" dirty="0">
                <a:solidFill>
                  <a:srgbClr val="0E101A"/>
                </a:solidFill>
                <a:effectLst/>
              </a:rPr>
              <a:t>exports</a:t>
            </a:r>
            <a:r>
              <a:rPr lang="en-GB" dirty="0">
                <a:solidFill>
                  <a:srgbClr val="0E101A"/>
                </a:solidFill>
                <a:effectLst/>
              </a:rPr>
              <a:t> worldwide experience a drop, Latvia continues to impress, showing a substantial growth of </a:t>
            </a:r>
            <a:r>
              <a:rPr lang="en-GB" b="1" dirty="0">
                <a:solidFill>
                  <a:srgbClr val="0E101A"/>
                </a:solidFill>
                <a:effectLst/>
              </a:rPr>
              <a:t>5.3% in the third quarter</a:t>
            </a:r>
            <a:r>
              <a:rPr lang="en-GB" dirty="0">
                <a:solidFill>
                  <a:srgbClr val="0E101A"/>
                </a:solidFill>
                <a:effectLst/>
              </a:rPr>
              <a:t> respective to results in the previous year’s period (in the EU, on average the overall drop was 6.3% in this period). (fm.gov.lv)</a:t>
            </a:r>
            <a:r>
              <a:rPr lang="lv-LV" dirty="0">
                <a:solidFill>
                  <a:srgbClr val="0E101A"/>
                </a:solidFill>
                <a:effectLst/>
              </a:rPr>
              <a:t> Overall, </a:t>
            </a:r>
            <a:r>
              <a:rPr lang="lv-LV" b="1" dirty="0">
                <a:solidFill>
                  <a:srgbClr val="0E101A"/>
                </a:solidFill>
                <a:effectLst/>
              </a:rPr>
              <a:t>exports increased by 1.7% </a:t>
            </a:r>
            <a:r>
              <a:rPr lang="lv-LV" dirty="0">
                <a:solidFill>
                  <a:srgbClr val="0E101A"/>
                </a:solidFill>
                <a:effectLst/>
              </a:rPr>
              <a:t>comparing to 2019.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E101A"/>
                </a:solidFill>
                <a:effectLst/>
              </a:rPr>
              <a:t>Investors see value in Latvia – FDI flows </a:t>
            </a:r>
            <a:r>
              <a:rPr lang="en-GB" b="1" dirty="0">
                <a:solidFill>
                  <a:srgbClr val="0E101A"/>
                </a:solidFill>
                <a:effectLst/>
              </a:rPr>
              <a:t>kept increasing in 2020</a:t>
            </a:r>
            <a:r>
              <a:rPr lang="en-GB" dirty="0">
                <a:solidFill>
                  <a:srgbClr val="0E101A"/>
                </a:solidFill>
                <a:effectLst/>
              </a:rPr>
              <a:t>, reaching </a:t>
            </a:r>
            <a:r>
              <a:rPr lang="en-GB" b="1" dirty="0">
                <a:solidFill>
                  <a:srgbClr val="0E101A"/>
                </a:solidFill>
                <a:effectLst/>
              </a:rPr>
              <a:t>16.6 billion euros in the third quarter </a:t>
            </a:r>
            <a:r>
              <a:rPr lang="en-GB" dirty="0">
                <a:solidFill>
                  <a:srgbClr val="0E101A"/>
                </a:solidFill>
                <a:effectLst/>
              </a:rPr>
              <a:t>(</a:t>
            </a:r>
            <a:r>
              <a:rPr lang="en-GB" dirty="0" err="1">
                <a:solidFill>
                  <a:srgbClr val="0E101A"/>
                </a:solidFill>
                <a:effectLst/>
              </a:rPr>
              <a:t>Latvijas</a:t>
            </a:r>
            <a:r>
              <a:rPr lang="en-GB" dirty="0">
                <a:solidFill>
                  <a:srgbClr val="0E101A"/>
                </a:solidFill>
                <a:effectLst/>
              </a:rPr>
              <a:t> Banka). In 2019, FDI in Latvia reached 16.0 billion euro, with top investors from Sweden, Estonia, and Russia. </a:t>
            </a:r>
            <a:r>
              <a:rPr lang="en-GB" b="1" dirty="0">
                <a:solidFill>
                  <a:srgbClr val="0E101A"/>
                </a:solidFill>
                <a:effectLst/>
              </a:rPr>
              <a:t>FDI from Finland reached 539 </a:t>
            </a:r>
            <a:r>
              <a:rPr lang="en-GB" b="1" dirty="0" err="1">
                <a:solidFill>
                  <a:srgbClr val="0E101A"/>
                </a:solidFill>
                <a:effectLst/>
              </a:rPr>
              <a:t>mln</a:t>
            </a:r>
            <a:r>
              <a:rPr lang="en-GB" b="1" dirty="0">
                <a:solidFill>
                  <a:srgbClr val="0E101A"/>
                </a:solidFill>
                <a:effectLst/>
              </a:rPr>
              <a:t>. EUR. </a:t>
            </a:r>
            <a:endParaRPr lang="en-GB" dirty="0">
              <a:solidFill>
                <a:srgbClr val="0E101A"/>
              </a:solidFill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597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5" name="Google Shape;84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76" name="Google Shape;847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77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lv-LV" sz="1200" dirty="0">
                <a:solidFill>
                  <a:srgbClr val="FFFFFF"/>
                </a:solidFill>
                <a:latin typeface="Proxima Nova Lt" panose="02000506030000020004" pitchFamily="50" charset="0"/>
              </a:rPr>
              <a:t>Targeted industries, including bioeconomy</a:t>
            </a:r>
            <a:r>
              <a:rPr lang="lv-LV" sz="1050" dirty="0">
                <a:solidFill>
                  <a:srgbClr val="FFFFFF"/>
                </a:solidFill>
                <a:latin typeface="Proxima Nova Lt" panose="02000506030000020004" pitchFamily="50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lv-LV" sz="1050" dirty="0">
              <a:solidFill>
                <a:srgbClr val="FFFFFF"/>
              </a:solidFill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lv-LV" sz="1200" dirty="0">
                <a:effectLst/>
                <a:latin typeface="+mn-lt"/>
                <a:ea typeface="+mn-ea"/>
                <a:cs typeface="+mn-cs"/>
                <a:sym typeface="Calibri"/>
              </a:rPr>
              <a:t>1.</a:t>
            </a:r>
            <a:r>
              <a:rPr lang="en-GB" sz="1200" dirty="0">
                <a:effectLst/>
                <a:latin typeface="+mn-lt"/>
                <a:ea typeface="+mn-ea"/>
                <a:cs typeface="+mn-cs"/>
                <a:sym typeface="Calibri"/>
              </a:rPr>
              <a:t>  The investment amount in 3 years should be at least 5 million euros (in Riga – at least 10 million euros).</a:t>
            </a:r>
            <a:endParaRPr lang="lv-LV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GB" sz="1200" dirty="0">
                <a:effectLst/>
                <a:latin typeface="+mn-lt"/>
                <a:ea typeface="+mn-ea"/>
                <a:cs typeface="+mn-cs"/>
                <a:sym typeface="Calibri"/>
              </a:rPr>
              <a:t>2.  The investment project should create 75 new workplaces (in Riga–100) or 50 new workplaces (in Riga-75) with Latvia’s monthly average salary multiplied with a coefficient of 1.5 (in Riga - the coefficient is 2).</a:t>
            </a:r>
            <a:endParaRPr lang="lv-LV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GB" sz="1200" dirty="0">
                <a:effectLst/>
                <a:latin typeface="+mn-lt"/>
                <a:ea typeface="+mn-ea"/>
                <a:cs typeface="+mn-cs"/>
                <a:sym typeface="Calibri"/>
              </a:rPr>
              <a:t>3.    The planned product and service export amount in three years after should be larger than 3 million euros (in Riga – the amount is 5 million euros)</a:t>
            </a:r>
            <a:endParaRPr lang="lv-LV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GB" sz="1200" dirty="0">
                <a:effectLst/>
                <a:latin typeface="+mn-lt"/>
                <a:ea typeface="+mn-ea"/>
                <a:cs typeface="+mn-cs"/>
                <a:sym typeface="Calibri"/>
              </a:rPr>
              <a:t>4.    The planned investment in R&amp;D and employee competence development should be over 250 thousand euros.</a:t>
            </a:r>
            <a:endParaRPr lang="lv-LV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932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lv-LV" sz="1200" dirty="0">
                <a:solidFill>
                  <a:srgbClr val="FFFFFF"/>
                </a:solidFill>
                <a:latin typeface="Proxima Nova Lt" panose="02000506030000020004" pitchFamily="50" charset="0"/>
              </a:rPr>
              <a:t>Targeted industries, including bioeconomy</a:t>
            </a:r>
            <a:r>
              <a:rPr lang="lv-LV" sz="1050" dirty="0">
                <a:solidFill>
                  <a:srgbClr val="FFFFFF"/>
                </a:solidFill>
                <a:latin typeface="Proxima Nova Lt" panose="02000506030000020004" pitchFamily="50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lv-LV" sz="1050" dirty="0">
              <a:solidFill>
                <a:srgbClr val="FFFFFF"/>
              </a:solidFill>
              <a:effectLst/>
              <a:latin typeface="+mn-lt"/>
              <a:ea typeface="+mn-ea"/>
              <a:cs typeface="+mn-cs"/>
              <a:sym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lv-LV" sz="1200" dirty="0">
                <a:effectLst/>
                <a:latin typeface="+mn-lt"/>
                <a:ea typeface="+mn-ea"/>
                <a:cs typeface="+mn-cs"/>
                <a:sym typeface="Calibri"/>
              </a:rPr>
              <a:t>1.</a:t>
            </a:r>
            <a:r>
              <a:rPr lang="en-GB" sz="1200" dirty="0">
                <a:effectLst/>
                <a:latin typeface="+mn-lt"/>
                <a:ea typeface="+mn-ea"/>
                <a:cs typeface="+mn-cs"/>
                <a:sym typeface="Calibri"/>
              </a:rPr>
              <a:t>  The investment amount in 3 years should be at least 5 million euros (in Riga – at least 10 million euros).</a:t>
            </a:r>
            <a:endParaRPr lang="lv-LV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GB" sz="1200" dirty="0">
                <a:effectLst/>
                <a:latin typeface="+mn-lt"/>
                <a:ea typeface="+mn-ea"/>
                <a:cs typeface="+mn-cs"/>
                <a:sym typeface="Calibri"/>
              </a:rPr>
              <a:t>2.  The investment project should create 75 new workplaces (in Riga–100) or 50 new workplaces (in Riga-75) with Latvia’s monthly average salary multiplied with a coefficient of 1.5 (in Riga - the coefficient is 2).</a:t>
            </a:r>
            <a:endParaRPr lang="lv-LV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GB" sz="1200" dirty="0">
                <a:effectLst/>
                <a:latin typeface="+mn-lt"/>
                <a:ea typeface="+mn-ea"/>
                <a:cs typeface="+mn-cs"/>
                <a:sym typeface="Calibri"/>
              </a:rPr>
              <a:t>3.    The planned product and service export amount in three years after should be larger than 3 million euros (in Riga – the amount is 5 million euros)</a:t>
            </a:r>
            <a:endParaRPr lang="lv-LV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r>
              <a:rPr lang="en-GB" sz="1200" dirty="0">
                <a:effectLst/>
                <a:latin typeface="+mn-lt"/>
                <a:ea typeface="+mn-ea"/>
                <a:cs typeface="+mn-cs"/>
                <a:sym typeface="Calibri"/>
              </a:rPr>
              <a:t>4.    The planned investment in R&amp;D and employee competence development should be over 250 thousand euros.</a:t>
            </a:r>
            <a:endParaRPr lang="lv-LV" sz="1200" dirty="0">
              <a:effectLst/>
              <a:latin typeface="+mn-lt"/>
              <a:ea typeface="+mn-ea"/>
              <a:cs typeface="+mn-cs"/>
              <a:sym typeface="Calibri"/>
            </a:endParaRPr>
          </a:p>
          <a:p>
            <a: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279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914400" lvl="0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1828800" lvl="1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2743200" lvl="2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3657600" lvl="3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4572000" lvl="4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5486400" lvl="5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6400800" lvl="6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7315200" lvl="7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8229600" lvl="8" indent="-685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22190352" y="12847014"/>
            <a:ext cx="5172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24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24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24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24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276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0050" y="752479"/>
            <a:ext cx="21361400" cy="19010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8000">
                <a:solidFill>
                  <a:srgbClr val="FFFFFF"/>
                </a:solidFill>
              </a:defRPr>
            </a:lvl1pPr>
            <a:lvl2pPr marL="1676400" indent="-762000">
              <a:buFontTx/>
              <a:defRPr sz="8000">
                <a:solidFill>
                  <a:srgbClr val="FFFFFF"/>
                </a:solidFill>
              </a:defRPr>
            </a:lvl2pPr>
            <a:lvl3pPr marL="2743200" indent="-914400">
              <a:buFontTx/>
              <a:defRPr sz="8000">
                <a:solidFill>
                  <a:srgbClr val="FFFFFF"/>
                </a:solidFill>
              </a:defRPr>
            </a:lvl3pPr>
            <a:lvl4pPr marL="3759200" indent="-1016000">
              <a:buFontTx/>
              <a:defRPr sz="8000">
                <a:solidFill>
                  <a:srgbClr val="FFFFFF"/>
                </a:solidFill>
              </a:defRPr>
            </a:lvl4pPr>
            <a:lvl5pPr marL="4673600" indent="-1016000">
              <a:buFontTx/>
              <a:defRPr sz="8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67926" y="12517157"/>
            <a:ext cx="520333" cy="400110"/>
          </a:xfrm>
          <a:prstGeom prst="rect">
            <a:avLst/>
          </a:prstGeom>
        </p:spPr>
        <p:txBody>
          <a:bodyPr anchor="t"/>
          <a:lstStyle>
            <a:lvl1pPr>
              <a:defRPr sz="20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55584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16D2-3419-4ACE-B241-FEEAF3DA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E3D52-0A76-48C0-B9B6-89C563493B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76400" y="3711576"/>
            <a:ext cx="21031200" cy="8353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Proxima Nova 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44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5F94CA-A3AB-44C4-8327-251A2FB7D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6096000"/>
          </a:xfrm>
          <a:prstGeom prst="rect">
            <a:avLst/>
          </a:prstGeom>
        </p:spPr>
        <p:txBody>
          <a:bodyPr/>
          <a:lstStyle/>
          <a:p>
            <a:endParaRPr lang="lv-LV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0621-0956-4384-9BB5-6DD9F369A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3350" y="6858000"/>
            <a:ext cx="20408900" cy="4460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Proxima Nova 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69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8016875" y="-63500"/>
            <a:ext cx="19831050" cy="13220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 algn="ctr">
              <a:defRPr sz="8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9972675" y="2125132"/>
            <a:ext cx="16402050" cy="10934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290800" y="6870700"/>
            <a:ext cx="8343900" cy="5562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316200" y="952500"/>
            <a:ext cx="8305800" cy="553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739900" y="-258233"/>
            <a:ext cx="20065999" cy="133773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-1291579"/>
            <a:ext cx="29260800" cy="19507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776" r:id="rId11"/>
    <p:sldLayoutId id="2147483777" r:id="rId1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Proxima Nova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Proxima Nova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Proxima Nova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Proxima Nova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Proxima Nova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Proxima Nova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Proxima Nova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Proxima Nova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Proxima Nov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F7170D-13AA-4144-A7B5-B9227F26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2BA9C-D1C2-4F19-9978-FDD3EFC50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2572"/>
            <a:ext cx="24384000" cy="18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chemeClr val="tx1"/>
          </a:solidFill>
          <a:latin typeface="Proxima Nova 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2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hyperlink" Target="mailto:girts.blumers@liaa.gov.lv" TargetMode="External"/><Relationship Id="rId4" Type="http://schemas.openxmlformats.org/officeDocument/2006/relationships/hyperlink" Target="http://www.liaa.gov.lv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2.png"/><Relationship Id="rId7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image" Target="../media/image13.png"/><Relationship Id="rId9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kgadējā Latvijas vēstnieku ārvalstīs sanāksme"/>
          <p:cNvSpPr txBox="1">
            <a:spLocks noGrp="1"/>
          </p:cNvSpPr>
          <p:nvPr>
            <p:ph type="ctrTitle"/>
          </p:nvPr>
        </p:nvSpPr>
        <p:spPr>
          <a:xfrm>
            <a:off x="7780120" y="3340431"/>
            <a:ext cx="15923665" cy="4122253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defTabSz="457200">
              <a:lnSpc>
                <a:spcPts val="10000"/>
              </a:lnSpc>
              <a:defRPr sz="103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lv-LV" dirty="0"/>
              <a:t>Investīciju piesaiste – iespējas, izaicinājumi un risinājumi.</a:t>
            </a:r>
            <a:r>
              <a:rPr lang="lv-LV" sz="9600" dirty="0" smtClean="0"/>
              <a:t/>
            </a:r>
            <a:br>
              <a:rPr lang="lv-LV" sz="9600" dirty="0" smtClean="0"/>
            </a:br>
            <a:endParaRPr sz="4000" dirty="0"/>
          </a:p>
        </p:txBody>
      </p:sp>
      <p:sp>
        <p:nvSpPr>
          <p:cNvPr id="129" name="Kaspars Rožkalns…"/>
          <p:cNvSpPr txBox="1">
            <a:spLocks noGrp="1"/>
          </p:cNvSpPr>
          <p:nvPr>
            <p:ph type="subTitle" sz="quarter" idx="1"/>
          </p:nvPr>
        </p:nvSpPr>
        <p:spPr>
          <a:xfrm>
            <a:off x="7780120" y="7788094"/>
            <a:ext cx="14378120" cy="879656"/>
          </a:xfrm>
          <a:prstGeom prst="rect">
            <a:avLst/>
          </a:prstGeom>
        </p:spPr>
        <p:txBody>
          <a:bodyPr/>
          <a:lstStyle/>
          <a:p>
            <a:pPr algn="l" defTabSz="457200">
              <a:defRPr sz="3400">
                <a:latin typeface="+mj-lt"/>
                <a:ea typeface="+mj-ea"/>
                <a:cs typeface="+mj-cs"/>
                <a:sym typeface="Proxima Nova Light"/>
              </a:defRPr>
            </a:pPr>
            <a:r>
              <a:rPr lang="lv-LV" dirty="0" smtClean="0"/>
              <a:t>27.05.2021</a:t>
            </a:r>
            <a:r>
              <a:rPr lang="lv-LV" dirty="0"/>
              <a:t>.</a:t>
            </a:r>
            <a:endParaRPr dirty="0"/>
          </a:p>
        </p:txBody>
      </p:sp>
      <p:sp>
        <p:nvSpPr>
          <p:cNvPr id="130" name="Line"/>
          <p:cNvSpPr/>
          <p:nvPr/>
        </p:nvSpPr>
        <p:spPr>
          <a:xfrm flipV="1">
            <a:off x="7051304" y="3825102"/>
            <a:ext cx="1" cy="5726274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/>
          <a:srcRect r="30923"/>
          <a:stretch>
            <a:fillRect/>
          </a:stretch>
        </p:blipFill>
        <p:spPr>
          <a:xfrm>
            <a:off x="7730000" y="8703186"/>
            <a:ext cx="10452331" cy="879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259" y="4332218"/>
            <a:ext cx="4226229" cy="464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D3883-D809-451B-9391-45663BB13D9E}"/>
              </a:ext>
            </a:extLst>
          </p:cNvPr>
          <p:cNvSpPr txBox="1"/>
          <p:nvPr/>
        </p:nvSpPr>
        <p:spPr>
          <a:xfrm>
            <a:off x="1200150" y="571734"/>
            <a:ext cx="21888450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8282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9600" b="0" dirty="0" err="1">
                <a:latin typeface="Proxima Nova Semibold" panose="020B0604020202020204" charset="0"/>
                <a:sym typeface="Proxima Nova Semibold"/>
              </a:rPr>
              <a:t>Fotonikas</a:t>
            </a:r>
            <a:r>
              <a:rPr lang="lv-LV" sz="9600" b="0" dirty="0">
                <a:latin typeface="Proxima Nova Semibold" panose="020B0604020202020204" charset="0"/>
                <a:sym typeface="Proxima Nova Semibold"/>
              </a:rPr>
              <a:t> un IKT</a:t>
            </a:r>
            <a:r>
              <a:rPr kumimoji="0" lang="lv-LV" sz="9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sym typeface="Proxima Nova Semibold"/>
              </a:rPr>
              <a:t> Baltkrievijas februāra kampaņas sociālo tīklu dati</a:t>
            </a:r>
          </a:p>
        </p:txBody>
      </p:sp>
      <p:sp>
        <p:nvSpPr>
          <p:cNvPr id="5" name="Google Shape;8436;p3">
            <a:extLst>
              <a:ext uri="{FF2B5EF4-FFF2-40B4-BE49-F238E27FC236}">
                <a16:creationId xmlns:a16="http://schemas.microsoft.com/office/drawing/2014/main" id="{3E3B0198-F778-4A2E-848F-B68C324BBDE3}"/>
              </a:ext>
            </a:extLst>
          </p:cNvPr>
          <p:cNvSpPr/>
          <p:nvPr/>
        </p:nvSpPr>
        <p:spPr>
          <a:xfrm>
            <a:off x="1288641" y="4291653"/>
            <a:ext cx="4608000" cy="817185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437;p3">
            <a:extLst>
              <a:ext uri="{FF2B5EF4-FFF2-40B4-BE49-F238E27FC236}">
                <a16:creationId xmlns:a16="http://schemas.microsoft.com/office/drawing/2014/main" id="{EE54CA9B-99A4-4C4C-BEAA-567F7704594A}"/>
              </a:ext>
            </a:extLst>
          </p:cNvPr>
          <p:cNvSpPr/>
          <p:nvPr/>
        </p:nvSpPr>
        <p:spPr>
          <a:xfrm>
            <a:off x="5899265" y="4291652"/>
            <a:ext cx="4608000" cy="8171860"/>
          </a:xfrm>
          <a:prstGeom prst="rect">
            <a:avLst/>
          </a:prstGeom>
          <a:solidFill>
            <a:srgbClr val="94219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B1F53-00CB-4A85-9ED7-8CE71C21BF13}"/>
              </a:ext>
            </a:extLst>
          </p:cNvPr>
          <p:cNvSpPr txBox="1"/>
          <p:nvPr/>
        </p:nvSpPr>
        <p:spPr>
          <a:xfrm>
            <a:off x="1691841" y="6969010"/>
            <a:ext cx="3822114" cy="2523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6.6K</a:t>
            </a: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200" i="1" dirty="0">
                <a:latin typeface="Proxima Nova Semibold" panose="020B0604020202020204" charset="0"/>
                <a:ea typeface="+mn-ea"/>
                <a:cs typeface="Calibri"/>
                <a:sym typeface="Calibri"/>
              </a:rPr>
              <a:t>clicks</a:t>
            </a: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pic>
        <p:nvPicPr>
          <p:cNvPr id="9" name="Picture 8" descr="Facebook Icon - Royalty-Free GIF - Animated Clipart - Free PNG - Free Clip  Art">
            <a:extLst>
              <a:ext uri="{FF2B5EF4-FFF2-40B4-BE49-F238E27FC236}">
                <a16:creationId xmlns:a16="http://schemas.microsoft.com/office/drawing/2014/main" id="{2FCA4EFB-B63C-47C0-965F-AC1549AF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83" y="4727602"/>
            <a:ext cx="2003132" cy="200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B1644C5-62D7-41E7-910D-909A22E6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64" y="5057980"/>
            <a:ext cx="1342375" cy="134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DF2AEF-5765-4B44-84CA-1915198595D4}"/>
              </a:ext>
            </a:extLst>
          </p:cNvPr>
          <p:cNvSpPr txBox="1"/>
          <p:nvPr/>
        </p:nvSpPr>
        <p:spPr>
          <a:xfrm>
            <a:off x="1676174" y="9244556"/>
            <a:ext cx="3822114" cy="1661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6000" dirty="0">
                <a:latin typeface="Proxima Nova Semibold" panose="020B0604020202020204" charset="0"/>
                <a:cs typeface="Calibri"/>
                <a:sym typeface="Calibri"/>
              </a:rPr>
              <a:t>1</a:t>
            </a: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.2M</a:t>
            </a: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ea typeface="+mn-ea"/>
                <a:cs typeface="Calibri"/>
                <a:sym typeface="Calibri"/>
              </a:rPr>
              <a:t>skatījumi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pic>
        <p:nvPicPr>
          <p:cNvPr id="12" name="Picture 14" descr="LinkedIn Icon Square | Vector Images Icon Sign And Symbols">
            <a:extLst>
              <a:ext uri="{FF2B5EF4-FFF2-40B4-BE49-F238E27FC236}">
                <a16:creationId xmlns:a16="http://schemas.microsoft.com/office/drawing/2014/main" id="{79BBFAF2-1E30-479F-9DB4-69596BF1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74" y="4915111"/>
            <a:ext cx="1782145" cy="17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E42B29-EAFB-4040-AF75-5C0EF9A2FA38}"/>
              </a:ext>
            </a:extLst>
          </p:cNvPr>
          <p:cNvSpPr txBox="1"/>
          <p:nvPr/>
        </p:nvSpPr>
        <p:spPr>
          <a:xfrm>
            <a:off x="6089467" y="6969008"/>
            <a:ext cx="3822114" cy="2523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264</a:t>
            </a: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ea typeface="+mn-ea"/>
                <a:cs typeface="Calibri"/>
                <a:sym typeface="Calibri"/>
              </a:rPr>
              <a:t>clicks</a:t>
            </a: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77D01F-2AE9-4D8A-98E8-9D66187D0A66}"/>
              </a:ext>
            </a:extLst>
          </p:cNvPr>
          <p:cNvSpPr txBox="1"/>
          <p:nvPr/>
        </p:nvSpPr>
        <p:spPr>
          <a:xfrm>
            <a:off x="6166462" y="9271515"/>
            <a:ext cx="3822114" cy="1661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6000" dirty="0">
                <a:latin typeface="Proxima Nova Semibold" panose="020B0604020202020204" charset="0"/>
                <a:cs typeface="Calibri"/>
                <a:sym typeface="Calibri"/>
              </a:rPr>
              <a:t>19</a:t>
            </a: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.6K</a:t>
            </a: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ea typeface="+mn-ea"/>
                <a:cs typeface="Calibri"/>
                <a:sym typeface="Calibri"/>
              </a:rPr>
              <a:t>skatījumi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69238D26-4054-42C6-A7DC-62FC96C32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63513"/>
            <a:ext cx="31779336" cy="115740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Google Shape;8550;p10">
            <a:extLst>
              <a:ext uri="{FF2B5EF4-FFF2-40B4-BE49-F238E27FC236}">
                <a16:creationId xmlns:a16="http://schemas.microsoft.com/office/drawing/2014/main" id="{E7AAF41D-E3AA-4B71-8A8A-DE49964E3FB0}"/>
              </a:ext>
            </a:extLst>
          </p:cNvPr>
          <p:cNvSpPr txBox="1"/>
          <p:nvPr/>
        </p:nvSpPr>
        <p:spPr>
          <a:xfrm>
            <a:off x="15697200" y="12739857"/>
            <a:ext cx="7538720" cy="5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Tx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Lt" panose="02000506030000020004" pitchFamily="50" charset="0"/>
                <a:ea typeface="Calibri"/>
                <a:cs typeface="Calibri"/>
                <a:sym typeface="Calibri"/>
              </a:rPr>
              <a:t>LIAA – All rights reserved - 2021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Lt" panose="02000506030000020004" pitchFamily="50" charset="0"/>
              <a:cs typeface="Arial"/>
              <a:sym typeface="Arial"/>
            </a:endParaRPr>
          </a:p>
        </p:txBody>
      </p:sp>
      <p:sp>
        <p:nvSpPr>
          <p:cNvPr id="15" name="Google Shape;8438;p3">
            <a:extLst>
              <a:ext uri="{FF2B5EF4-FFF2-40B4-BE49-F238E27FC236}">
                <a16:creationId xmlns:a16="http://schemas.microsoft.com/office/drawing/2014/main" id="{88A9605A-1828-4FE6-9584-3373502E9353}"/>
              </a:ext>
            </a:extLst>
          </p:cNvPr>
          <p:cNvSpPr/>
          <p:nvPr/>
        </p:nvSpPr>
        <p:spPr>
          <a:xfrm>
            <a:off x="10509889" y="4291653"/>
            <a:ext cx="4608000" cy="8171859"/>
          </a:xfrm>
          <a:prstGeom prst="rect">
            <a:avLst/>
          </a:prstGeom>
          <a:solidFill>
            <a:srgbClr val="00C00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0" descr="Vk Icon #5281 - Free Icons Library">
            <a:extLst>
              <a:ext uri="{FF2B5EF4-FFF2-40B4-BE49-F238E27FC236}">
                <a16:creationId xmlns:a16="http://schemas.microsoft.com/office/drawing/2014/main" id="{5434522D-BB13-403A-9838-9176236D0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651" y="4902584"/>
            <a:ext cx="1837657" cy="18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4E2156-92AD-4B80-BC01-0DB50C4DE195}"/>
              </a:ext>
            </a:extLst>
          </p:cNvPr>
          <p:cNvSpPr txBox="1"/>
          <p:nvPr/>
        </p:nvSpPr>
        <p:spPr>
          <a:xfrm>
            <a:off x="10870016" y="6975760"/>
            <a:ext cx="3822114" cy="1600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6000" dirty="0">
                <a:latin typeface="Proxima Nova Semibold" panose="020B0604020202020204" charset="0"/>
                <a:cs typeface="Calibri"/>
                <a:sym typeface="Calibri"/>
              </a:rPr>
              <a:t>20.0</a:t>
            </a: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K</a:t>
            </a:r>
            <a:endParaRPr kumimoji="0" lang="lv-LV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xima Nova Semibold" panose="020B0604020202020204" charset="0"/>
              <a:cs typeface="Calibri"/>
              <a:sym typeface="Calibri"/>
            </a:endParaRP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ea typeface="+mn-ea"/>
                <a:cs typeface="Calibri"/>
                <a:sym typeface="Calibri"/>
              </a:rPr>
              <a:t>clicks</a:t>
            </a:r>
            <a:endParaRPr kumimoji="0" lang="en-GB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E35FF-A061-487C-B101-FFB8E7208515}"/>
              </a:ext>
            </a:extLst>
          </p:cNvPr>
          <p:cNvSpPr txBox="1"/>
          <p:nvPr/>
        </p:nvSpPr>
        <p:spPr>
          <a:xfrm>
            <a:off x="10902832" y="9492772"/>
            <a:ext cx="3822114" cy="1661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5.9M</a:t>
            </a: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ea typeface="+mn-ea"/>
                <a:cs typeface="Calibri"/>
                <a:sym typeface="Calibri"/>
              </a:rPr>
              <a:t>skatījumi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998D74-BFEE-4437-B973-F3F6423F964E}"/>
              </a:ext>
            </a:extLst>
          </p:cNvPr>
          <p:cNvSpPr txBox="1"/>
          <p:nvPr/>
        </p:nvSpPr>
        <p:spPr>
          <a:xfrm>
            <a:off x="15441032" y="4291653"/>
            <a:ext cx="8222605" cy="6001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lv-LV" sz="4800" dirty="0">
                <a:latin typeface="Proxima Nova Lt" panose="02000506030000020004" pitchFamily="50" charset="0"/>
                <a:sym typeface="Proxima Nova Semibold"/>
              </a:rPr>
              <a:t>Kopsavilkums</a:t>
            </a:r>
            <a:endParaRPr lang="lv-LV" sz="4800" b="0" dirty="0">
              <a:latin typeface="Proxima Nova Lt" panose="02000506030000020004" pitchFamily="50" charset="0"/>
              <a:sym typeface="Proxima Nova Semibold"/>
            </a:endParaRPr>
          </a:p>
          <a:p>
            <a:pPr algn="l"/>
            <a:endParaRPr lang="lv-LV" sz="4800" b="0" dirty="0">
              <a:latin typeface="Proxima Nova Lt" panose="02000506030000020004" pitchFamily="50" charset="0"/>
              <a:sym typeface="Proxima Nova Semibold"/>
            </a:endParaRPr>
          </a:p>
          <a:p>
            <a:pPr algn="l"/>
            <a:r>
              <a:rPr lang="lv-LV" sz="4800" b="0" dirty="0">
                <a:latin typeface="Proxima Nova Lt" panose="02000506030000020004" pitchFamily="50" charset="0"/>
                <a:sym typeface="Proxima Nova Semibold"/>
              </a:rPr>
              <a:t>Reklāma atrādīta: 7 032 570 reizes.</a:t>
            </a:r>
          </a:p>
          <a:p>
            <a:pPr algn="l"/>
            <a:endParaRPr lang="lv-LV" sz="4800" b="0" dirty="0">
              <a:latin typeface="Proxima Nova Lt" panose="02000506030000020004" pitchFamily="50" charset="0"/>
              <a:sym typeface="Proxima Nova Semibold"/>
            </a:endParaRPr>
          </a:p>
          <a:p>
            <a:pPr algn="l"/>
            <a:r>
              <a:rPr lang="lv-LV" sz="4800" b="0" dirty="0">
                <a:latin typeface="Proxima Nova Lt" panose="02000506030000020004" pitchFamily="50" charset="0"/>
                <a:sym typeface="Proxima Nova Semibold"/>
              </a:rPr>
              <a:t>Klikšķi: 26 989 (no tiem 2 953 bija no </a:t>
            </a:r>
            <a:r>
              <a:rPr lang="lv-LV" sz="4800" b="0" dirty="0" err="1">
                <a:latin typeface="Proxima Nova Lt" panose="02000506030000020004" pitchFamily="50" charset="0"/>
                <a:sym typeface="Proxima Nova Semibold"/>
              </a:rPr>
              <a:t>fotonikas</a:t>
            </a:r>
            <a:r>
              <a:rPr lang="lv-LV" sz="4800" b="0" dirty="0">
                <a:latin typeface="Proxima Nova Lt" panose="02000506030000020004" pitchFamily="50" charset="0"/>
                <a:sym typeface="Proxima Nova Semibold"/>
              </a:rPr>
              <a:t>).</a:t>
            </a:r>
          </a:p>
          <a:p>
            <a:pPr algn="l"/>
            <a:endParaRPr lang="lv-LV" sz="4800" b="0" dirty="0">
              <a:latin typeface="Proxima Nova Lt" panose="02000506030000020004" pitchFamily="50" charset="0"/>
              <a:sym typeface="Proxima Nov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5859090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8550;p10">
            <a:extLst>
              <a:ext uri="{FF2B5EF4-FFF2-40B4-BE49-F238E27FC236}">
                <a16:creationId xmlns:a16="http://schemas.microsoft.com/office/drawing/2014/main" id="{91857CC2-A484-4E98-A762-13A35EEA3292}"/>
              </a:ext>
            </a:extLst>
          </p:cNvPr>
          <p:cNvSpPr txBox="1"/>
          <p:nvPr/>
        </p:nvSpPr>
        <p:spPr>
          <a:xfrm>
            <a:off x="15697200" y="12739857"/>
            <a:ext cx="7538720" cy="5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Tx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Lt" panose="02000506030000020004" pitchFamily="50" charset="0"/>
                <a:ea typeface="Calibri"/>
                <a:cs typeface="Calibri"/>
                <a:sym typeface="Calibri"/>
              </a:rPr>
              <a:t>LIAA – All rights reserved - 2021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Lt" panose="02000506030000020004" pitchFamily="50" charset="0"/>
              <a:cs typeface="Arial"/>
              <a:sym typeface="Arial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C65B111-1E78-49EE-AB0D-2864624CACAC}"/>
              </a:ext>
            </a:extLst>
          </p:cNvPr>
          <p:cNvSpPr txBox="1"/>
          <p:nvPr/>
        </p:nvSpPr>
        <p:spPr>
          <a:xfrm>
            <a:off x="1102822" y="487689"/>
            <a:ext cx="22511156" cy="3139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defTabSz="914128">
              <a:defRPr sz="4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 marL="0" marR="0" lvl="0" indent="0" algn="l" defTabSz="18282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9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Proxima Nova Semibold"/>
              </a:rPr>
              <a:t>Baltkrievijas kampaņas rezultāti līdz 2021. gada maijam</a:t>
            </a:r>
          </a:p>
        </p:txBody>
      </p:sp>
      <p:pic>
        <p:nvPicPr>
          <p:cNvPr id="30" name="Image" descr="Image">
            <a:extLst>
              <a:ext uri="{FF2B5EF4-FFF2-40B4-BE49-F238E27FC236}">
                <a16:creationId xmlns:a16="http://schemas.microsoft.com/office/drawing/2014/main" id="{7376B9CF-0BB5-44DC-9F58-885B7C381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3513"/>
            <a:ext cx="31779336" cy="1157406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Google Shape;8550;p10">
            <a:extLst>
              <a:ext uri="{FF2B5EF4-FFF2-40B4-BE49-F238E27FC236}">
                <a16:creationId xmlns:a16="http://schemas.microsoft.com/office/drawing/2014/main" id="{5A303EB2-C28A-40CE-BE5D-07E125D0CF24}"/>
              </a:ext>
            </a:extLst>
          </p:cNvPr>
          <p:cNvSpPr txBox="1"/>
          <p:nvPr/>
        </p:nvSpPr>
        <p:spPr>
          <a:xfrm>
            <a:off x="15849600" y="12892257"/>
            <a:ext cx="7538720" cy="5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Tx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Lt" panose="02000506030000020004" pitchFamily="50" charset="0"/>
                <a:ea typeface="Calibri"/>
                <a:cs typeface="Calibri"/>
                <a:sym typeface="Calibri"/>
              </a:rPr>
              <a:t>LIAA – All rights reserved - 2021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Lt" panose="02000506030000020004" pitchFamily="50" charset="0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58FC3E-7834-4495-8244-BA6559ACC02C}"/>
              </a:ext>
            </a:extLst>
          </p:cNvPr>
          <p:cNvGrpSpPr/>
          <p:nvPr/>
        </p:nvGrpSpPr>
        <p:grpSpPr>
          <a:xfrm>
            <a:off x="4720486" y="5069023"/>
            <a:ext cx="15275828" cy="7394490"/>
            <a:chOff x="1575257" y="5090108"/>
            <a:chExt cx="15275828" cy="7394490"/>
          </a:xfrm>
        </p:grpSpPr>
        <p:sp>
          <p:nvSpPr>
            <p:cNvPr id="34" name="Google Shape;8436;p3">
              <a:extLst>
                <a:ext uri="{FF2B5EF4-FFF2-40B4-BE49-F238E27FC236}">
                  <a16:creationId xmlns:a16="http://schemas.microsoft.com/office/drawing/2014/main" id="{0BC19798-7110-4991-98FC-43C4407D05BD}"/>
                </a:ext>
              </a:extLst>
            </p:cNvPr>
            <p:cNvSpPr/>
            <p:nvPr/>
          </p:nvSpPr>
          <p:spPr>
            <a:xfrm>
              <a:off x="1575257" y="5090108"/>
              <a:ext cx="4627524" cy="73734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437;p3">
              <a:extLst>
                <a:ext uri="{FF2B5EF4-FFF2-40B4-BE49-F238E27FC236}">
                  <a16:creationId xmlns:a16="http://schemas.microsoft.com/office/drawing/2014/main" id="{D3ABD7AC-1418-4C65-B236-A80435AA1298}"/>
                </a:ext>
              </a:extLst>
            </p:cNvPr>
            <p:cNvSpPr/>
            <p:nvPr/>
          </p:nvSpPr>
          <p:spPr>
            <a:xfrm>
              <a:off x="6202780" y="5090109"/>
              <a:ext cx="4533963" cy="3568602"/>
            </a:xfrm>
            <a:prstGeom prst="rect">
              <a:avLst/>
            </a:prstGeom>
            <a:solidFill>
              <a:srgbClr val="942192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439;p3">
              <a:extLst>
                <a:ext uri="{FF2B5EF4-FFF2-40B4-BE49-F238E27FC236}">
                  <a16:creationId xmlns:a16="http://schemas.microsoft.com/office/drawing/2014/main" id="{D7FE72A7-FB44-4A8B-B0CE-6665D853A764}"/>
                </a:ext>
              </a:extLst>
            </p:cNvPr>
            <p:cNvSpPr/>
            <p:nvPr/>
          </p:nvSpPr>
          <p:spPr>
            <a:xfrm>
              <a:off x="10736743" y="5103071"/>
              <a:ext cx="6114342" cy="35556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8438;p3">
              <a:extLst>
                <a:ext uri="{FF2B5EF4-FFF2-40B4-BE49-F238E27FC236}">
                  <a16:creationId xmlns:a16="http://schemas.microsoft.com/office/drawing/2014/main" id="{5DF3E6EB-28A8-496C-897B-E70BF15F18AD}"/>
                </a:ext>
              </a:extLst>
            </p:cNvPr>
            <p:cNvSpPr/>
            <p:nvPr/>
          </p:nvSpPr>
          <p:spPr>
            <a:xfrm>
              <a:off x="10736743" y="8652615"/>
              <a:ext cx="6114342" cy="3831983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DB8DE3-F2EB-4878-80FE-E9CD438C9986}"/>
                </a:ext>
              </a:extLst>
            </p:cNvPr>
            <p:cNvSpPr txBox="1"/>
            <p:nvPr/>
          </p:nvSpPr>
          <p:spPr>
            <a:xfrm>
              <a:off x="1978457" y="7767464"/>
              <a:ext cx="3822114" cy="4062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t">
              <a:spAutoFit/>
            </a:bodyPr>
            <a:lstStyle/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Lt" panose="02000506030000020004" pitchFamily="50" charset="0"/>
                  <a:cs typeface="Calibri"/>
                  <a:sym typeface="Calibri"/>
                </a:rPr>
                <a:t>LIAA klienti ir reģistrējušies Latvijā. Papildus 3 esošie uzņēmumi paplašinās, un 7 vēl izskata iespēju.</a:t>
              </a:r>
              <a:endPara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0A2E9CD-7B00-42FE-8518-0CEF23BC214B}"/>
                </a:ext>
              </a:extLst>
            </p:cNvPr>
            <p:cNvSpPr txBox="1"/>
            <p:nvPr/>
          </p:nvSpPr>
          <p:spPr>
            <a:xfrm>
              <a:off x="2774776" y="5644599"/>
              <a:ext cx="2024743" cy="16414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Semibold" panose="020B0604020202020204" charset="0"/>
                  <a:sym typeface="Helvetica Neue"/>
                </a:rPr>
                <a:t>15</a:t>
              </a:r>
              <a:endParaRPr kumimoji="0" lang="en-GB" sz="10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sym typeface="Helvetica Neue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391DA1-871D-4359-B75F-E1220146027F}"/>
                </a:ext>
              </a:extLst>
            </p:cNvPr>
            <p:cNvSpPr txBox="1"/>
            <p:nvPr/>
          </p:nvSpPr>
          <p:spPr>
            <a:xfrm>
              <a:off x="7177056" y="5439294"/>
              <a:ext cx="2707182" cy="16414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Semibold" panose="020B0604020202020204" charset="0"/>
                  <a:sym typeface="Helvetica Neue"/>
                </a:rPr>
                <a:t>755</a:t>
              </a:r>
              <a:endParaRPr kumimoji="0" lang="en-GB" sz="10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sym typeface="Helvetica Neue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733A03A-005F-4E49-AB85-7C683CF9A403}"/>
                </a:ext>
              </a:extLst>
            </p:cNvPr>
            <p:cNvSpPr txBox="1"/>
            <p:nvPr/>
          </p:nvSpPr>
          <p:spPr>
            <a:xfrm>
              <a:off x="6558705" y="7024105"/>
              <a:ext cx="3822114" cy="1292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t">
              <a:spAutoFit/>
            </a:bodyPr>
            <a:lstStyle/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Lt" panose="02000506030000020004" pitchFamily="50" charset="0"/>
                  <a:cs typeface="Calibri"/>
                  <a:sym typeface="Calibri"/>
                </a:rPr>
                <a:t>Plānotās jaunas darba vietas</a:t>
              </a:r>
              <a:endPara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C1487C-1FE6-4DA4-B7DB-C73C3C719CD9}"/>
                </a:ext>
              </a:extLst>
            </p:cNvPr>
            <p:cNvSpPr txBox="1"/>
            <p:nvPr/>
          </p:nvSpPr>
          <p:spPr>
            <a:xfrm>
              <a:off x="11175076" y="6328644"/>
              <a:ext cx="5472810" cy="1846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t">
              <a:spAutoFit/>
            </a:bodyPr>
            <a:lstStyle/>
            <a:p>
              <a:pPr marL="0" marR="0" lvl="0" indent="0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Lt" panose="02000506030000020004" pitchFamily="50" charset="0"/>
                  <a:cs typeface="Calibri"/>
                  <a:sym typeface="Calibri"/>
                </a:rPr>
                <a:t>IT, elektronika, viedie materiāli un fotonika, viedā enerģētika, mašīnbūve</a:t>
              </a:r>
            </a:p>
          </p:txBody>
        </p:sp>
        <p:sp>
          <p:nvSpPr>
            <p:cNvPr id="22" name="Google Shape;8437;p3">
              <a:extLst>
                <a:ext uri="{FF2B5EF4-FFF2-40B4-BE49-F238E27FC236}">
                  <a16:creationId xmlns:a16="http://schemas.microsoft.com/office/drawing/2014/main" id="{1BEBB05E-3B80-42D1-822A-DEF2E0CE81BE}"/>
                </a:ext>
              </a:extLst>
            </p:cNvPr>
            <p:cNvSpPr/>
            <p:nvPr/>
          </p:nvSpPr>
          <p:spPr>
            <a:xfrm>
              <a:off x="6202781" y="8665580"/>
              <a:ext cx="4533963" cy="38121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2D49D8-C523-43EA-A48E-DC8B3B43CB1C}"/>
                </a:ext>
              </a:extLst>
            </p:cNvPr>
            <p:cNvSpPr txBox="1"/>
            <p:nvPr/>
          </p:nvSpPr>
          <p:spPr>
            <a:xfrm>
              <a:off x="11873162" y="8805631"/>
              <a:ext cx="3987502" cy="16414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Semibold" panose="020B0604020202020204" charset="0"/>
                  <a:sym typeface="Helvetica Neue"/>
                </a:rPr>
                <a:t>39+</a:t>
              </a:r>
              <a:endParaRPr kumimoji="0" lang="en-GB" sz="10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sym typeface="Helvetica Neue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1EDBCB-6C04-46D1-A562-869916729DFF}"/>
                </a:ext>
              </a:extLst>
            </p:cNvPr>
            <p:cNvSpPr txBox="1"/>
            <p:nvPr/>
          </p:nvSpPr>
          <p:spPr>
            <a:xfrm>
              <a:off x="11219542" y="10485555"/>
              <a:ext cx="5297713" cy="1846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t">
              <a:spAutoFit/>
            </a:bodyPr>
            <a:lstStyle/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lv-LV" sz="3600" b="0" dirty="0">
                  <a:latin typeface="Proxima Nova Lt" panose="02000506030000020004" pitchFamily="50" charset="0"/>
                  <a:cs typeface="Calibri"/>
                  <a:sym typeface="Calibri"/>
                </a:rPr>
                <a:t>Jaunu u</a:t>
              </a:r>
              <a:r>
                <a:rPr kumimoji="0" lang="lv-LV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Lt" panose="02000506030000020004" pitchFamily="50" charset="0"/>
                  <a:cs typeface="Calibri"/>
                  <a:sym typeface="Calibri"/>
                </a:rPr>
                <a:t>zņēmumu</a:t>
              </a:r>
              <a:r>
                <a:rPr kumimoji="0" lang="lv-LV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Lt" panose="02000506030000020004" pitchFamily="50" charset="0"/>
                  <a:cs typeface="Calibri"/>
                  <a:sym typeface="Calibri"/>
                </a:rPr>
                <a:t> ar Baltkrievijas kapitālu kopš 10.2020 (Lursoft dati)</a:t>
              </a:r>
              <a:endParaRPr kumimoji="0" lang="lv-LV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E7EA8C-5A2C-4F07-AC33-F3A21511B778}"/>
                </a:ext>
              </a:extLst>
            </p:cNvPr>
            <p:cNvSpPr txBox="1"/>
            <p:nvPr/>
          </p:nvSpPr>
          <p:spPr>
            <a:xfrm>
              <a:off x="11862453" y="5349443"/>
              <a:ext cx="3987502" cy="933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Semibold" panose="020B0604020202020204" charset="0"/>
                  <a:sym typeface="Helvetica Neue"/>
                </a:rPr>
                <a:t>NOZARES</a:t>
              </a:r>
              <a:endPara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sym typeface="Helvetica Neue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3C0304-97FC-4D12-88CB-BC91AA29503B}"/>
                </a:ext>
              </a:extLst>
            </p:cNvPr>
            <p:cNvSpPr txBox="1"/>
            <p:nvPr/>
          </p:nvSpPr>
          <p:spPr>
            <a:xfrm>
              <a:off x="6641113" y="9296173"/>
              <a:ext cx="3786982" cy="16414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Semibold" panose="020B0604020202020204" charset="0"/>
                  <a:sym typeface="Helvetica Neue"/>
                </a:rPr>
                <a:t>9.5m</a:t>
              </a:r>
              <a:endParaRPr kumimoji="0" lang="en-GB" sz="10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sym typeface="Helvetica Neue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6F0214-7748-405A-B200-538144F8F964}"/>
                </a:ext>
              </a:extLst>
            </p:cNvPr>
            <p:cNvSpPr txBox="1"/>
            <p:nvPr/>
          </p:nvSpPr>
          <p:spPr>
            <a:xfrm>
              <a:off x="6842471" y="11091451"/>
              <a:ext cx="3161020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t">
              <a:spAutoFit/>
            </a:bodyPr>
            <a:lstStyle/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Lt" panose="02000506030000020004" pitchFamily="50" charset="0"/>
                  <a:cs typeface="Calibri"/>
                  <a:sym typeface="Calibri"/>
                </a:rPr>
                <a:t>investīcijas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881972" y="3010582"/>
            <a:ext cx="8733536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lv-LV" sz="3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Rezultātus var ietekmēt BY un</a:t>
            </a:r>
            <a:r>
              <a:rPr kumimoji="0" lang="lv-LV" sz="30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ES attiecības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dirty="0" err="1" smtClean="0"/>
              <a:t>Turmākās</a:t>
            </a:r>
            <a:r>
              <a:rPr lang="lv-LV" dirty="0" smtClean="0"/>
              <a:t> darbinieku </a:t>
            </a:r>
            <a:r>
              <a:rPr lang="lv-LV" dirty="0" err="1" smtClean="0"/>
              <a:t>relokācijas</a:t>
            </a:r>
            <a:r>
              <a:rPr lang="lv-LV" dirty="0" smtClean="0"/>
              <a:t> iespējas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lv-LV" sz="3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Lēmumu</a:t>
            </a:r>
            <a:r>
              <a:rPr kumimoji="0" lang="lv-LV" sz="30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pieņemšanas ātrums banku sektorā</a:t>
            </a:r>
            <a:endParaRPr kumimoji="0" lang="lv-LV" sz="3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30661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Sadarbība ar FNA attiecībā uz bankas pakalpojumu pieejamību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295" y="3379304"/>
            <a:ext cx="12860545" cy="85719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7216361" cy="8801679"/>
          </a:xfrm>
        </p:spPr>
        <p:txBody>
          <a:bodyPr>
            <a:normAutofit fontScale="70000" lnSpcReduction="20000"/>
          </a:bodyPr>
          <a:lstStyle/>
          <a:p>
            <a:r>
              <a:rPr lang="lv-LV" b="1" dirty="0"/>
              <a:t>Process:</a:t>
            </a:r>
          </a:p>
          <a:p>
            <a:r>
              <a:rPr lang="lv-LV" dirty="0" smtClean="0"/>
              <a:t>Klients </a:t>
            </a:r>
            <a:r>
              <a:rPr lang="lv-LV" dirty="0"/>
              <a:t>aizpilda anketu. </a:t>
            </a:r>
            <a:endParaRPr lang="lv-LV" dirty="0" smtClean="0"/>
          </a:p>
          <a:p>
            <a:r>
              <a:rPr lang="lv-LV" dirty="0" smtClean="0"/>
              <a:t>FNA </a:t>
            </a:r>
            <a:r>
              <a:rPr lang="lv-LV" dirty="0"/>
              <a:t>biedri izskata pieteikumu.</a:t>
            </a:r>
          </a:p>
          <a:p>
            <a:r>
              <a:rPr lang="lv-LV" dirty="0"/>
              <a:t>Mēs saņemam kontaktu sarakstu ar bankām konkrētam klientam.</a:t>
            </a:r>
          </a:p>
          <a:p>
            <a:r>
              <a:rPr lang="lv-LV" dirty="0"/>
              <a:t>Pārsūtam klientam, kurš jau izvēlas ar kurām bankām vēlās sazināties.</a:t>
            </a:r>
          </a:p>
          <a:p>
            <a:r>
              <a:rPr lang="lv-LV" dirty="0"/>
              <a:t>Mēs savedam kopā klientu ar bankas pārstāvi un pieskatām procesu.</a:t>
            </a:r>
          </a:p>
        </p:txBody>
      </p:sp>
    </p:spTree>
    <p:extLst>
      <p:ext uri="{BB962C8B-B14F-4D97-AF65-F5344CB8AC3E}">
        <p14:creationId xmlns:p14="http://schemas.microsoft.com/office/powerpoint/2010/main" val="194765875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7CD100-5275-457F-8340-262D74F4B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" y="0"/>
            <a:ext cx="24380290" cy="137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D2B321-25BC-4F5A-B7D6-1BBF5347E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" y="-467832"/>
            <a:ext cx="24384000" cy="142092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2519" y="1995494"/>
            <a:ext cx="21188992" cy="3401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>
              <a:defRPr/>
            </a:pPr>
            <a:endParaRPr lang="lv-LV" sz="3200" b="0" dirty="0">
              <a:solidFill>
                <a:schemeClr val="tx2">
                  <a:lumMod val="20000"/>
                  <a:lumOff val="80000"/>
                </a:schemeClr>
              </a:solidFill>
              <a:latin typeface="Proxima Nova Lt" panose="02000506030000020004" pitchFamily="50" charset="0"/>
              <a:cs typeface="Calibri"/>
              <a:sym typeface="Calibri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lv-LV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Zaļais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koridors</a:t>
            </a:r>
            <a:r>
              <a:rPr lang="lv-LV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iniciatīva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k</a:t>
            </a:r>
            <a:r>
              <a:rPr lang="lv-LV" sz="4000" b="0" dirty="0"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ļauj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investīciju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projektiem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prioritārajos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sektor</a:t>
            </a:r>
            <a:r>
              <a:rPr lang="lv-LV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saņemt</a:t>
            </a:r>
            <a:r>
              <a:rPr lang="lv-LV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paātrinātu</a:t>
            </a:r>
            <a:r>
              <a:rPr lang="lv-LV" sz="4000" b="0" dirty="0"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atbalstu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būvniecības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</a:t>
            </a:r>
            <a:r>
              <a:rPr lang="lv-LV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torijas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plānošanas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migrācijas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</a:t>
            </a:r>
            <a:r>
              <a:rPr lang="lv-LV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autājumos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Investor</a:t>
            </a:r>
            <a:r>
              <a:rPr lang="lv-LV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iem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jāpiesaka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prioritāro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investī</a:t>
            </a:r>
            <a:r>
              <a:rPr lang="lv-LV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statuss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000" b="0" dirty="0" err="1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caur</a:t>
            </a:r>
            <a:r>
              <a:rPr lang="en-GB" sz="4000" b="0" dirty="0">
                <a:effectLst/>
                <a:latin typeface="Proxima Nova Rg" panose="02000506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LIAA.  </a:t>
            </a:r>
          </a:p>
          <a:p>
            <a:pPr marL="685800" lvl="1" indent="-685800" algn="l" defTabSz="1828800">
              <a:buFont typeface="Arial" panose="020B0604020202020204" pitchFamily="34" charset="0"/>
              <a:buChar char="•"/>
              <a:defRPr/>
            </a:pPr>
            <a:endParaRPr lang="lv-LV" sz="4800" b="0" dirty="0">
              <a:solidFill>
                <a:srgbClr val="535353">
                  <a:lumMod val="20000"/>
                  <a:lumOff val="80000"/>
                </a:srgbClr>
              </a:solidFill>
              <a:latin typeface="Proxima Nova Lt" panose="02000506030000020004" pitchFamily="50" charset="0"/>
              <a:cs typeface="Calibri"/>
              <a:sym typeface="Calibri"/>
            </a:endParaRPr>
          </a:p>
        </p:txBody>
      </p:sp>
      <p:sp>
        <p:nvSpPr>
          <p:cNvPr id="505" name="Rectangle 9"/>
          <p:cNvSpPr txBox="1"/>
          <p:nvPr/>
        </p:nvSpPr>
        <p:spPr>
          <a:xfrm>
            <a:off x="1102822" y="487688"/>
            <a:ext cx="22511156" cy="1661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defTabSz="914128">
              <a:defRPr sz="4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 algn="l" defTabSz="1828256">
              <a:defRPr/>
            </a:pPr>
            <a:r>
              <a:rPr lang="lv-LV" sz="9600" b="0" dirty="0">
                <a:latin typeface="Proxima Nova Light"/>
              </a:rPr>
              <a:t>«Zaļais koridors» investīcijām</a:t>
            </a:r>
          </a:p>
        </p:txBody>
      </p:sp>
      <p:sp>
        <p:nvSpPr>
          <p:cNvPr id="12" name="Google Shape;8436;p3">
            <a:extLst>
              <a:ext uri="{FF2B5EF4-FFF2-40B4-BE49-F238E27FC236}">
                <a16:creationId xmlns:a16="http://schemas.microsoft.com/office/drawing/2014/main" id="{5DF97677-BF4D-4355-A771-0E432BD36E0C}"/>
              </a:ext>
            </a:extLst>
          </p:cNvPr>
          <p:cNvSpPr/>
          <p:nvPr/>
        </p:nvSpPr>
        <p:spPr>
          <a:xfrm>
            <a:off x="1582519" y="6794435"/>
            <a:ext cx="3609238" cy="6921565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algn="l" defTabSz="1828800">
              <a:buClr>
                <a:srgbClr val="000000"/>
              </a:buClr>
              <a:buSzPts val="1800"/>
              <a:defRPr/>
            </a:pPr>
            <a:endParaRPr sz="3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8437;p3">
            <a:extLst>
              <a:ext uri="{FF2B5EF4-FFF2-40B4-BE49-F238E27FC236}">
                <a16:creationId xmlns:a16="http://schemas.microsoft.com/office/drawing/2014/main" id="{BDA0E110-A130-4264-A56B-E88050BF771A}"/>
              </a:ext>
            </a:extLst>
          </p:cNvPr>
          <p:cNvSpPr/>
          <p:nvPr/>
        </p:nvSpPr>
        <p:spPr>
          <a:xfrm>
            <a:off x="5184949" y="6794436"/>
            <a:ext cx="3609238" cy="6946964"/>
          </a:xfrm>
          <a:prstGeom prst="rect">
            <a:avLst/>
          </a:prstGeom>
          <a:solidFill>
            <a:srgbClr val="94219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algn="l" defTabSz="1828800">
              <a:buClr>
                <a:srgbClr val="000000"/>
              </a:buClr>
              <a:buSzPts val="1800"/>
              <a:defRPr/>
            </a:pPr>
            <a:endParaRPr sz="3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439;p3">
            <a:extLst>
              <a:ext uri="{FF2B5EF4-FFF2-40B4-BE49-F238E27FC236}">
                <a16:creationId xmlns:a16="http://schemas.microsoft.com/office/drawing/2014/main" id="{E162F4DA-4FEC-4FBE-90C2-8DC1A276E7F7}"/>
              </a:ext>
            </a:extLst>
          </p:cNvPr>
          <p:cNvSpPr/>
          <p:nvPr/>
        </p:nvSpPr>
        <p:spPr>
          <a:xfrm>
            <a:off x="12358905" y="6784220"/>
            <a:ext cx="3609238" cy="6957180"/>
          </a:xfrm>
          <a:prstGeom prst="rect">
            <a:avLst/>
          </a:prstGeom>
          <a:solidFill>
            <a:srgbClr val="01E15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algn="l" defTabSz="1828800">
              <a:buClr>
                <a:srgbClr val="000000"/>
              </a:buClr>
              <a:buSzPts val="1800"/>
              <a:defRPr/>
            </a:pPr>
            <a:endParaRPr sz="3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8445;p3" descr="Image">
            <a:extLst>
              <a:ext uri="{FF2B5EF4-FFF2-40B4-BE49-F238E27FC236}">
                <a16:creationId xmlns:a16="http://schemas.microsoft.com/office/drawing/2014/main" id="{08CBDCE6-9074-44BF-8761-F299C139CF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0833" y="7250099"/>
            <a:ext cx="2371726" cy="23717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8438;p3">
            <a:extLst>
              <a:ext uri="{FF2B5EF4-FFF2-40B4-BE49-F238E27FC236}">
                <a16:creationId xmlns:a16="http://schemas.microsoft.com/office/drawing/2014/main" id="{34687528-8A10-4154-B38D-CCBF9D29258C}"/>
              </a:ext>
            </a:extLst>
          </p:cNvPr>
          <p:cNvSpPr/>
          <p:nvPr/>
        </p:nvSpPr>
        <p:spPr>
          <a:xfrm>
            <a:off x="8753457" y="6787920"/>
            <a:ext cx="3609238" cy="695348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algn="l" defTabSz="1828800">
              <a:buClr>
                <a:srgbClr val="000000"/>
              </a:buClr>
              <a:buSzPts val="1800"/>
              <a:defRPr/>
            </a:pPr>
            <a:endParaRPr sz="3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8446;p3" descr="Image">
            <a:extLst>
              <a:ext uri="{FF2B5EF4-FFF2-40B4-BE49-F238E27FC236}">
                <a16:creationId xmlns:a16="http://schemas.microsoft.com/office/drawing/2014/main" id="{EBD6DF5A-A8A3-4FF2-9C05-FCB8177B194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43643" y="7250099"/>
            <a:ext cx="2371696" cy="23717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B045F7-42A9-41D0-B30D-8A54937EFB79}"/>
              </a:ext>
            </a:extLst>
          </p:cNvPr>
          <p:cNvSpPr txBox="1"/>
          <p:nvPr/>
        </p:nvSpPr>
        <p:spPr>
          <a:xfrm>
            <a:off x="2025221" y="9860981"/>
            <a:ext cx="2450036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defTabSz="1828800">
              <a:defRPr/>
            </a:pPr>
            <a:r>
              <a:rPr lang="lv-LV" b="0" dirty="0">
                <a:latin typeface="Proxima Nova Light"/>
                <a:cs typeface="Calibri"/>
                <a:sym typeface="Calibri"/>
              </a:rPr>
              <a:t>5 mln investīciju apjoms (Rīgā -10 MEUR)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F95A9A-DD8A-4829-A01C-D5533FDDC84A}"/>
              </a:ext>
            </a:extLst>
          </p:cNvPr>
          <p:cNvSpPr txBox="1"/>
          <p:nvPr/>
        </p:nvSpPr>
        <p:spPr>
          <a:xfrm>
            <a:off x="5596370" y="9942755"/>
            <a:ext cx="2707182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defTabSz="1828800">
              <a:defRPr/>
            </a:pPr>
            <a:r>
              <a:rPr lang="lv-LV" b="0" dirty="0">
                <a:latin typeface="Proxima Nova Light"/>
                <a:cs typeface="Calibri"/>
                <a:sym typeface="Calibri"/>
              </a:rPr>
              <a:t>50-75</a:t>
            </a:r>
          </a:p>
          <a:p>
            <a:pPr defTabSz="1828800">
              <a:defRPr/>
            </a:pPr>
            <a:r>
              <a:rPr lang="lv-LV" b="0" dirty="0">
                <a:latin typeface="Proxima Nova Light"/>
                <a:cs typeface="Calibri"/>
                <a:sym typeface="Calibri"/>
              </a:rPr>
              <a:t>Jaunas darba vietas (Rīgā -75- 100) </a:t>
            </a:r>
          </a:p>
          <a:p>
            <a:pPr algn="l" defTabSz="1828800">
              <a:defRPr/>
            </a:pPr>
            <a:endParaRPr lang="en-GB" sz="3600" b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248148-298F-47E3-A17F-B29375D107D0}"/>
              </a:ext>
            </a:extLst>
          </p:cNvPr>
          <p:cNvSpPr txBox="1"/>
          <p:nvPr/>
        </p:nvSpPr>
        <p:spPr>
          <a:xfrm>
            <a:off x="9103802" y="9942756"/>
            <a:ext cx="2908548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defTabSz="1828800">
              <a:defRPr/>
            </a:pPr>
            <a:r>
              <a:rPr lang="lv-LV" b="0" dirty="0">
                <a:latin typeface="Proxima Nova Light"/>
                <a:cs typeface="Calibri"/>
                <a:sym typeface="Calibri"/>
              </a:rPr>
              <a:t>Eksports vairāk kā 3 miljoni EUR pēc 3 gadiem</a:t>
            </a:r>
          </a:p>
          <a:p>
            <a:pPr algn="l" defTabSz="1828800">
              <a:defRPr/>
            </a:pPr>
            <a:endParaRPr lang="en-GB" sz="3600" b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FAB44F-5B9F-483C-9008-6CC9387935D8}"/>
              </a:ext>
            </a:extLst>
          </p:cNvPr>
          <p:cNvSpPr txBox="1"/>
          <p:nvPr/>
        </p:nvSpPr>
        <p:spPr>
          <a:xfrm>
            <a:off x="1450667" y="5747754"/>
            <a:ext cx="16001498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algn="l" defTabSz="1828800">
              <a:defRPr/>
            </a:pPr>
            <a:r>
              <a:rPr lang="lv-LV" sz="4800" dirty="0">
                <a:latin typeface="Proxima Nova Bold"/>
                <a:cs typeface="Calibri"/>
                <a:sym typeface="Calibri"/>
              </a:rPr>
              <a:t>Kritēriji</a:t>
            </a:r>
            <a:r>
              <a:rPr lang="lv-LV" sz="4800" b="0" dirty="0">
                <a:latin typeface="Proxima Nova Lt" panose="02000506030000020004" pitchFamily="50" charset="0"/>
                <a:cs typeface="Calibri"/>
                <a:sym typeface="Calibri"/>
              </a:rPr>
              <a:t> (3 no 4 jābūt izpildītiem):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33B1787F-D555-4526-B68B-21E093BEF820}"/>
              </a:ext>
            </a:extLst>
          </p:cNvPr>
          <p:cNvSpPr txBox="1"/>
          <p:nvPr/>
        </p:nvSpPr>
        <p:spPr>
          <a:xfrm>
            <a:off x="12489719" y="10035134"/>
            <a:ext cx="3280342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defTabSz="1828800">
              <a:defRPr/>
            </a:pPr>
            <a:r>
              <a:rPr lang="lv-LV" b="0" dirty="0">
                <a:latin typeface="Proxima Nova Light"/>
                <a:cs typeface="Calibri"/>
                <a:sym typeface="Calibri"/>
              </a:rPr>
              <a:t>P&amp;I un darbinieku ieguldījums - vairāk kā 250 tūkstoši eiro</a:t>
            </a:r>
            <a:endParaRPr lang="en-GB" b="0" dirty="0">
              <a:solidFill>
                <a:srgbClr val="000000"/>
              </a:solidFill>
              <a:latin typeface="Proxima Nova Light"/>
              <a:ea typeface="+mn-ea"/>
              <a:cs typeface="Calibri"/>
              <a:sym typeface="Calibri"/>
            </a:endParaRPr>
          </a:p>
        </p:txBody>
      </p:sp>
      <p:pic>
        <p:nvPicPr>
          <p:cNvPr id="24" name="Google Shape;8447;p3" descr="Image">
            <a:extLst>
              <a:ext uri="{FF2B5EF4-FFF2-40B4-BE49-F238E27FC236}">
                <a16:creationId xmlns:a16="http://schemas.microsoft.com/office/drawing/2014/main" id="{60849D5C-A950-44DD-8597-D074BEDDC40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944027" y="7195586"/>
            <a:ext cx="2371726" cy="237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8569;p11" descr="Image">
            <a:extLst>
              <a:ext uri="{FF2B5EF4-FFF2-40B4-BE49-F238E27FC236}">
                <a16:creationId xmlns:a16="http://schemas.microsoft.com/office/drawing/2014/main" id="{1E7054A4-ABDE-4677-8E55-80A00BC7A79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91902" y="7154992"/>
            <a:ext cx="2357768" cy="235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Picture 4">
            <a:extLst>
              <a:ext uri="{FF2B5EF4-FFF2-40B4-BE49-F238E27FC236}">
                <a16:creationId xmlns:a16="http://schemas.microsoft.com/office/drawing/2014/main" id="{D1CE1F71-9941-412C-B919-5F3C5F0C8C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63" y="12186951"/>
            <a:ext cx="23774678" cy="1293682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AC0E0D3D-BC5C-4035-888B-530D4FCEFF74}"/>
              </a:ext>
            </a:extLst>
          </p:cNvPr>
          <p:cNvSpPr txBox="1"/>
          <p:nvPr/>
        </p:nvSpPr>
        <p:spPr>
          <a:xfrm>
            <a:off x="1945639" y="12618756"/>
            <a:ext cx="804672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rIns="91438">
            <a:spAutoFit/>
          </a:bodyPr>
          <a:lstStyle>
            <a:lvl1pPr>
              <a:defRPr sz="10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 algn="l" defTabSz="1828800"/>
            <a:r>
              <a:rPr sz="2000" b="0" dirty="0"/>
              <a:t>LIAA – All rights reserved - 2021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C990A3-09DC-42D0-B4B1-7B020D985AD4}"/>
              </a:ext>
            </a:extLst>
          </p:cNvPr>
          <p:cNvSpPr txBox="1"/>
          <p:nvPr/>
        </p:nvSpPr>
        <p:spPr>
          <a:xfrm>
            <a:off x="18702378" y="5159170"/>
            <a:ext cx="4738149" cy="6863415"/>
          </a:xfrm>
          <a:prstGeom prst="rect">
            <a:avLst/>
          </a:prstGeom>
          <a:noFill/>
          <a:ln w="127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lv-LV" sz="4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Bioekonomika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sz="40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Biomedicīna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sz="40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Fotonika un viedie materiāli</a:t>
            </a:r>
            <a:endParaRPr kumimoji="0" lang="lv-LV" sz="4000" b="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sz="40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IKT</a:t>
            </a: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sz="40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Starptautiskie biznesa servisa centri</a:t>
            </a:r>
            <a:endParaRPr kumimoji="0" lang="lv-LV" sz="4000" b="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571500" marR="0" indent="-5715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sz="40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  <a:sym typeface="Calibri"/>
              </a:rPr>
              <a:t>Transports, loģistika un būvniecība</a:t>
            </a:r>
            <a:endParaRPr kumimoji="0" lang="en-GB" sz="4000" b="0" i="0" u="none" strike="noStrike" cap="none" spc="0" normalizeH="0" baseline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416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7CD100-5275-457F-8340-262D74F4B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" y="0"/>
            <a:ext cx="24380290" cy="137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D2B321-25BC-4F5A-B7D6-1BBF5347E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0" y="-51118"/>
            <a:ext cx="24384000" cy="142092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2519" y="1995494"/>
            <a:ext cx="2118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>
              <a:defRPr/>
            </a:pPr>
            <a:endParaRPr lang="lv-LV" sz="3200" b="0" dirty="0">
              <a:solidFill>
                <a:schemeClr val="tx2">
                  <a:lumMod val="20000"/>
                  <a:lumOff val="80000"/>
                </a:schemeClr>
              </a:solidFill>
              <a:latin typeface="Proxima Nova Lt" panose="02000506030000020004" pitchFamily="50" charset="0"/>
              <a:cs typeface="Calibri"/>
              <a:sym typeface="Calibri"/>
            </a:endParaRPr>
          </a:p>
          <a:p>
            <a:pPr marL="685800" lvl="1" indent="-685800" algn="l" defTabSz="1828800">
              <a:buFont typeface="Arial" panose="020B0604020202020204" pitchFamily="34" charset="0"/>
              <a:buChar char="•"/>
              <a:defRPr/>
            </a:pPr>
            <a:endParaRPr lang="lv-LV" sz="4800" b="0" dirty="0">
              <a:solidFill>
                <a:srgbClr val="535353">
                  <a:lumMod val="20000"/>
                  <a:lumOff val="80000"/>
                </a:srgbClr>
              </a:solidFill>
              <a:latin typeface="Proxima Nova Lt" panose="02000506030000020004" pitchFamily="50" charset="0"/>
              <a:cs typeface="Calibri"/>
              <a:sym typeface="Calibri"/>
            </a:endParaRPr>
          </a:p>
        </p:txBody>
      </p:sp>
      <p:sp>
        <p:nvSpPr>
          <p:cNvPr id="505" name="Rectangle 9"/>
          <p:cNvSpPr txBox="1"/>
          <p:nvPr/>
        </p:nvSpPr>
        <p:spPr>
          <a:xfrm>
            <a:off x="1102822" y="487688"/>
            <a:ext cx="22511156" cy="1661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>
            <a:lvl1pPr defTabSz="914128">
              <a:defRPr sz="4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 algn="l" defTabSz="1828256">
              <a:defRPr/>
            </a:pPr>
            <a:r>
              <a:rPr lang="lv-LV" sz="9600" b="0" dirty="0">
                <a:latin typeface="Proxima Nova Light"/>
              </a:rPr>
              <a:t>«Zaļais koridors» </a:t>
            </a:r>
            <a:r>
              <a:rPr lang="lv-LV" sz="9600" b="0" dirty="0" smtClean="0">
                <a:latin typeface="Proxima Nova Light"/>
              </a:rPr>
              <a:t>projekti</a:t>
            </a:r>
            <a:endParaRPr lang="lv-LV" sz="9600" b="0" dirty="0">
              <a:latin typeface="Proxima Nova Light"/>
            </a:endParaRPr>
          </a:p>
        </p:txBody>
      </p:sp>
      <p:sp>
        <p:nvSpPr>
          <p:cNvPr id="12" name="Google Shape;8436;p3">
            <a:extLst>
              <a:ext uri="{FF2B5EF4-FFF2-40B4-BE49-F238E27FC236}">
                <a16:creationId xmlns:a16="http://schemas.microsoft.com/office/drawing/2014/main" id="{5DF97677-BF4D-4355-A771-0E432BD36E0C}"/>
              </a:ext>
            </a:extLst>
          </p:cNvPr>
          <p:cNvSpPr/>
          <p:nvPr/>
        </p:nvSpPr>
        <p:spPr>
          <a:xfrm>
            <a:off x="1402434" y="2312093"/>
            <a:ext cx="3609238" cy="6921565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571500" indent="-571500" defTabSz="914400">
              <a:buFont typeface="Arial" panose="020B0604020202020204" pitchFamily="34" charset="0"/>
              <a:buChar char="•"/>
            </a:pPr>
            <a:endParaRPr lang="lv-LV" sz="3600" b="0" dirty="0" smtClean="0">
              <a:solidFill>
                <a:schemeClr val="tx2">
                  <a:lumMod val="20000"/>
                  <a:lumOff val="80000"/>
                </a:schemeClr>
              </a:solidFill>
              <a:sym typeface="Calibri"/>
            </a:endParaRPr>
          </a:p>
          <a:p>
            <a:pPr marL="571500" indent="-571500" defTabSz="914400">
              <a:buFont typeface="Arial" panose="020B0604020202020204" pitchFamily="34" charset="0"/>
              <a:buChar char="•"/>
            </a:pPr>
            <a:endParaRPr lang="lv-LV" sz="3600" b="0" dirty="0">
              <a:solidFill>
                <a:schemeClr val="tx2">
                  <a:lumMod val="20000"/>
                  <a:lumOff val="80000"/>
                </a:schemeClr>
              </a:solidFill>
              <a:sym typeface="Calibri"/>
            </a:endParaRPr>
          </a:p>
          <a:p>
            <a:pPr marL="571500" indent="-571500" defTabSz="914400">
              <a:buFont typeface="Arial" panose="020B0604020202020204" pitchFamily="34" charset="0"/>
              <a:buChar char="•"/>
            </a:pPr>
            <a:endParaRPr lang="lv-LV" sz="3600" b="0" dirty="0" smtClean="0">
              <a:solidFill>
                <a:schemeClr val="tx2">
                  <a:lumMod val="20000"/>
                  <a:lumOff val="80000"/>
                </a:schemeClr>
              </a:solidFill>
              <a:sym typeface="Calibri"/>
            </a:endParaRPr>
          </a:p>
          <a:p>
            <a:pPr marL="571500" indent="-571500" defTabSz="914400">
              <a:buFont typeface="Arial" panose="020B0604020202020204" pitchFamily="34" charset="0"/>
              <a:buChar char="•"/>
            </a:pPr>
            <a:endParaRPr lang="lv-LV" sz="3600" b="0" dirty="0">
              <a:solidFill>
                <a:schemeClr val="tx2">
                  <a:lumMod val="20000"/>
                  <a:lumOff val="80000"/>
                </a:schemeClr>
              </a:solidFill>
              <a:sym typeface="Calibri"/>
            </a:endParaRPr>
          </a:p>
          <a:p>
            <a:pPr marL="571500" indent="-571500" defTabSz="914400">
              <a:buFont typeface="Arial" panose="020B0604020202020204" pitchFamily="34" charset="0"/>
              <a:buChar char="•"/>
            </a:pPr>
            <a:endParaRPr lang="lv-LV" sz="3600" b="0" dirty="0" smtClean="0">
              <a:solidFill>
                <a:schemeClr val="tx2">
                  <a:lumMod val="20000"/>
                  <a:lumOff val="80000"/>
                </a:schemeClr>
              </a:solidFill>
              <a:sym typeface="Calibri"/>
            </a:endParaRPr>
          </a:p>
          <a:p>
            <a:pPr marL="571500" indent="-571500" defTabSz="914400">
              <a:buFont typeface="Arial" panose="020B0604020202020204" pitchFamily="34" charset="0"/>
              <a:buChar char="•"/>
            </a:pPr>
            <a:endParaRPr lang="lv-LV" sz="3600" b="0" dirty="0">
              <a:solidFill>
                <a:schemeClr val="tx2">
                  <a:lumMod val="20000"/>
                  <a:lumOff val="80000"/>
                </a:schemeClr>
              </a:solidFill>
              <a:sym typeface="Calibri"/>
            </a:endParaRPr>
          </a:p>
          <a:p>
            <a:pPr marL="571500" indent="-571500" defTabSz="914400">
              <a:buFont typeface="Arial" panose="020B0604020202020204" pitchFamily="34" charset="0"/>
              <a:buChar char="•"/>
            </a:pPr>
            <a:endParaRPr lang="lv-LV" sz="3600" b="0" dirty="0" smtClean="0">
              <a:solidFill>
                <a:schemeClr val="tx2">
                  <a:lumMod val="20000"/>
                  <a:lumOff val="80000"/>
                </a:schemeClr>
              </a:solidFill>
              <a:sym typeface="Calibri"/>
            </a:endParaRPr>
          </a:p>
          <a:p>
            <a:pPr marL="571500" indent="-571500" defTabSz="914400">
              <a:buFont typeface="Arial" panose="020B0604020202020204" pitchFamily="34" charset="0"/>
              <a:buChar char="•"/>
            </a:pPr>
            <a:endParaRPr lang="lv-LV" sz="3600" b="0" dirty="0">
              <a:solidFill>
                <a:schemeClr val="tx2">
                  <a:lumMod val="20000"/>
                  <a:lumOff val="80000"/>
                </a:schemeClr>
              </a:solidFill>
              <a:sym typeface="Calibri"/>
            </a:endParaRPr>
          </a:p>
          <a:p>
            <a:pPr defTabSz="914400"/>
            <a:r>
              <a:rPr lang="lv-LV" sz="2400" b="0" dirty="0" smtClean="0">
                <a:solidFill>
                  <a:schemeClr val="tx2">
                    <a:lumMod val="20000"/>
                    <a:lumOff val="80000"/>
                  </a:schemeClr>
                </a:solidFill>
                <a:sym typeface="Calibri"/>
              </a:rPr>
              <a:t>Viedie </a:t>
            </a:r>
            <a:r>
              <a:rPr lang="lv-LV" sz="2400" b="0" dirty="0">
                <a:solidFill>
                  <a:schemeClr val="tx2">
                    <a:lumMod val="20000"/>
                    <a:lumOff val="80000"/>
                  </a:schemeClr>
                </a:solidFill>
                <a:sym typeface="Calibri"/>
              </a:rPr>
              <a:t>materiāli un </a:t>
            </a:r>
            <a:r>
              <a:rPr lang="lv-LV" sz="2400" b="0" dirty="0" err="1">
                <a:solidFill>
                  <a:schemeClr val="tx2">
                    <a:lumMod val="20000"/>
                    <a:lumOff val="80000"/>
                  </a:schemeClr>
                </a:solidFill>
                <a:sym typeface="Calibri"/>
              </a:rPr>
              <a:t>fotonika</a:t>
            </a:r>
            <a:endParaRPr lang="lv-LV" sz="2400" b="0" dirty="0">
              <a:solidFill>
                <a:schemeClr val="tx2">
                  <a:lumMod val="20000"/>
                  <a:lumOff val="80000"/>
                </a:schemeClr>
              </a:solidFill>
              <a:sym typeface="Calibri"/>
            </a:endParaRPr>
          </a:p>
          <a:p>
            <a:pPr defTabSz="914400"/>
            <a:r>
              <a:rPr lang="lv-LV" sz="2400" b="0" dirty="0">
                <a:solidFill>
                  <a:schemeClr val="tx2">
                    <a:lumMod val="20000"/>
                    <a:lumOff val="80000"/>
                  </a:schemeClr>
                </a:solidFill>
                <a:sym typeface="Calibri"/>
              </a:rPr>
              <a:t>Aprites ekonomika</a:t>
            </a:r>
          </a:p>
          <a:p>
            <a:pPr defTabSz="914400"/>
            <a:r>
              <a:rPr lang="lv-LV" sz="2400" b="0" dirty="0" err="1">
                <a:solidFill>
                  <a:schemeClr val="tx2">
                    <a:lumMod val="20000"/>
                    <a:lumOff val="80000"/>
                  </a:schemeClr>
                </a:solidFill>
                <a:sym typeface="Calibri"/>
              </a:rPr>
              <a:t>Biomedicīna</a:t>
            </a:r>
            <a:endParaRPr lang="lv-LV" sz="2400" b="0" dirty="0">
              <a:solidFill>
                <a:schemeClr val="tx2">
                  <a:lumMod val="20000"/>
                  <a:lumOff val="80000"/>
                </a:schemeClr>
              </a:solidFill>
              <a:sym typeface="Calibri"/>
            </a:endParaRPr>
          </a:p>
        </p:txBody>
      </p:sp>
      <p:sp>
        <p:nvSpPr>
          <p:cNvPr id="13" name="Google Shape;8437;p3">
            <a:extLst>
              <a:ext uri="{FF2B5EF4-FFF2-40B4-BE49-F238E27FC236}">
                <a16:creationId xmlns:a16="http://schemas.microsoft.com/office/drawing/2014/main" id="{BDA0E110-A130-4264-A56B-E88050BF771A}"/>
              </a:ext>
            </a:extLst>
          </p:cNvPr>
          <p:cNvSpPr/>
          <p:nvPr/>
        </p:nvSpPr>
        <p:spPr>
          <a:xfrm>
            <a:off x="5029834" y="2240354"/>
            <a:ext cx="3609238" cy="6946964"/>
          </a:xfrm>
          <a:prstGeom prst="rect">
            <a:avLst/>
          </a:prstGeom>
          <a:solidFill>
            <a:srgbClr val="94219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defTabSz="1828800">
              <a:buClr>
                <a:srgbClr val="000000"/>
              </a:buClr>
              <a:buSzPts val="1800"/>
              <a:defRPr/>
            </a:pPr>
            <a:endParaRPr lang="lv-LV" sz="3600" b="0" dirty="0" smtClean="0">
              <a:latin typeface="Proxima Nova Light"/>
              <a:cs typeface="Calibri"/>
              <a:sym typeface="Calibri"/>
            </a:endParaRPr>
          </a:p>
          <a:p>
            <a:pPr defTabSz="1828800">
              <a:buClr>
                <a:srgbClr val="000000"/>
              </a:buClr>
              <a:buSzPts val="1800"/>
              <a:defRPr/>
            </a:pPr>
            <a:endParaRPr lang="lv-LV" sz="3600" b="0" dirty="0" smtClean="0">
              <a:latin typeface="Proxima Nova Light"/>
              <a:cs typeface="Calibri"/>
              <a:sym typeface="Calibri"/>
            </a:endParaRPr>
          </a:p>
          <a:p>
            <a:pPr defTabSz="1828800">
              <a:buClr>
                <a:srgbClr val="000000"/>
              </a:buClr>
              <a:buSzPts val="1800"/>
              <a:defRPr/>
            </a:pPr>
            <a:endParaRPr lang="lv-LV" sz="3600" b="0" dirty="0">
              <a:latin typeface="Proxima Nova Light"/>
              <a:cs typeface="Calibri"/>
              <a:sym typeface="Calibri"/>
            </a:endParaRPr>
          </a:p>
          <a:p>
            <a:pPr defTabSz="1828800">
              <a:buClr>
                <a:srgbClr val="000000"/>
              </a:buClr>
              <a:buSzPts val="1800"/>
              <a:defRPr/>
            </a:pPr>
            <a:endParaRPr lang="lv-LV" sz="3600" b="0" dirty="0" smtClean="0">
              <a:latin typeface="Proxima Nova Light"/>
              <a:cs typeface="Calibri"/>
              <a:sym typeface="Calibri"/>
            </a:endParaRPr>
          </a:p>
          <a:p>
            <a:pPr defTabSz="1828800">
              <a:buClr>
                <a:srgbClr val="000000"/>
              </a:buClr>
              <a:buSzPts val="1800"/>
              <a:defRPr/>
            </a:pPr>
            <a:endParaRPr lang="lv-LV" sz="3600" b="0" dirty="0">
              <a:latin typeface="Proxima Nova Light"/>
              <a:cs typeface="Calibri"/>
              <a:sym typeface="Calibri"/>
            </a:endParaRPr>
          </a:p>
          <a:p>
            <a:pPr defTabSz="1828800">
              <a:buClr>
                <a:srgbClr val="000000"/>
              </a:buClr>
              <a:buSzPts val="1800"/>
              <a:defRPr/>
            </a:pPr>
            <a:endParaRPr lang="lv-LV" sz="3600" b="0" dirty="0" smtClean="0">
              <a:latin typeface="Proxima Nova Light"/>
              <a:cs typeface="Calibri"/>
              <a:sym typeface="Calibri"/>
            </a:endParaRPr>
          </a:p>
          <a:p>
            <a:pPr defTabSz="1828800">
              <a:buClr>
                <a:srgbClr val="000000"/>
              </a:buClr>
              <a:buSzPts val="1800"/>
              <a:defRPr/>
            </a:pPr>
            <a:r>
              <a:rPr lang="lv-LV" sz="3600" b="0" dirty="0" smtClean="0">
                <a:latin typeface="Proxima Nova Light"/>
                <a:cs typeface="Calibri"/>
                <a:sym typeface="Calibri"/>
              </a:rPr>
              <a:t>9 </a:t>
            </a:r>
            <a:r>
              <a:rPr lang="lv-LV" sz="3600" b="0" dirty="0">
                <a:latin typeface="Proxima Nova Light"/>
                <a:cs typeface="Calibri"/>
                <a:sym typeface="Calibri"/>
              </a:rPr>
              <a:t>projektu </a:t>
            </a:r>
            <a:r>
              <a:rPr lang="lv-LV" sz="3600" b="0" dirty="0" smtClean="0">
                <a:latin typeface="Proxima Nova Light"/>
                <a:cs typeface="Calibri"/>
                <a:sym typeface="Calibri"/>
              </a:rPr>
              <a:t>pieteikumi</a:t>
            </a:r>
          </a:p>
          <a:p>
            <a:pPr defTabSz="1828800">
              <a:buClr>
                <a:srgbClr val="000000"/>
              </a:buClr>
              <a:buSzPts val="1800"/>
              <a:defRPr/>
            </a:pPr>
            <a:r>
              <a:rPr lang="lv-LV" sz="3600" b="0" dirty="0" smtClean="0">
                <a:latin typeface="Proxima Nova Light"/>
                <a:cs typeface="Calibri"/>
                <a:sym typeface="Calibri"/>
              </a:rPr>
              <a:t>sagatavošanas /konsultāciju</a:t>
            </a:r>
          </a:p>
          <a:p>
            <a:pPr defTabSz="1828800">
              <a:buClr>
                <a:srgbClr val="000000"/>
              </a:buClr>
              <a:buSzPts val="1800"/>
              <a:defRPr/>
            </a:pPr>
            <a:r>
              <a:rPr lang="lv-LV" sz="3600" b="0" dirty="0" smtClean="0">
                <a:latin typeface="Proxima Nova Light"/>
                <a:cs typeface="Calibri"/>
                <a:sym typeface="Calibri"/>
              </a:rPr>
              <a:t>stadijā</a:t>
            </a:r>
          </a:p>
          <a:p>
            <a:pPr defTabSz="1828800">
              <a:buClr>
                <a:srgbClr val="000000"/>
              </a:buClr>
              <a:buSzPts val="1800"/>
              <a:defRPr/>
            </a:pPr>
            <a:endParaRPr sz="36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439;p3">
            <a:extLst>
              <a:ext uri="{FF2B5EF4-FFF2-40B4-BE49-F238E27FC236}">
                <a16:creationId xmlns:a16="http://schemas.microsoft.com/office/drawing/2014/main" id="{E162F4DA-4FEC-4FBE-90C2-8DC1A276E7F7}"/>
              </a:ext>
            </a:extLst>
          </p:cNvPr>
          <p:cNvSpPr/>
          <p:nvPr/>
        </p:nvSpPr>
        <p:spPr>
          <a:xfrm>
            <a:off x="12342256" y="2300299"/>
            <a:ext cx="3609238" cy="6957180"/>
          </a:xfrm>
          <a:prstGeom prst="rect">
            <a:avLst/>
          </a:prstGeom>
          <a:solidFill>
            <a:srgbClr val="01E153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algn="l" defTabSz="1828800">
              <a:buClr>
                <a:srgbClr val="000000"/>
              </a:buClr>
              <a:buSzPts val="1800"/>
              <a:defRPr/>
            </a:pPr>
            <a:endParaRPr sz="3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8445;p3" descr="Image">
            <a:extLst>
              <a:ext uri="{FF2B5EF4-FFF2-40B4-BE49-F238E27FC236}">
                <a16:creationId xmlns:a16="http://schemas.microsoft.com/office/drawing/2014/main" id="{08CBDCE6-9074-44BF-8761-F299C139CF6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0345" y="2718694"/>
            <a:ext cx="2371726" cy="237173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8438;p3">
            <a:extLst>
              <a:ext uri="{FF2B5EF4-FFF2-40B4-BE49-F238E27FC236}">
                <a16:creationId xmlns:a16="http://schemas.microsoft.com/office/drawing/2014/main" id="{34687528-8A10-4154-B38D-CCBF9D29258C}"/>
              </a:ext>
            </a:extLst>
          </p:cNvPr>
          <p:cNvSpPr/>
          <p:nvPr/>
        </p:nvSpPr>
        <p:spPr>
          <a:xfrm>
            <a:off x="8613576" y="2237096"/>
            <a:ext cx="3609238" cy="695348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algn="l" defTabSz="1828800">
              <a:buClr>
                <a:srgbClr val="000000"/>
              </a:buClr>
              <a:buSzPts val="1800"/>
              <a:defRPr/>
            </a:pPr>
            <a:endParaRPr sz="3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045F7-42A9-41D0-B30D-8A54937EFB79}"/>
              </a:ext>
            </a:extLst>
          </p:cNvPr>
          <p:cNvSpPr txBox="1"/>
          <p:nvPr/>
        </p:nvSpPr>
        <p:spPr>
          <a:xfrm>
            <a:off x="1982035" y="5625930"/>
            <a:ext cx="2450036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defTabSz="1828800">
              <a:defRPr/>
            </a:pPr>
            <a:r>
              <a:rPr lang="lv-LV" b="0" dirty="0" smtClean="0">
                <a:latin typeface="Proxima Nova Light"/>
                <a:cs typeface="Calibri"/>
                <a:sym typeface="Calibri"/>
              </a:rPr>
              <a:t>3 projektu pieteikumi akceptēti</a:t>
            </a:r>
            <a:endParaRPr lang="lv-LV" b="0" dirty="0">
              <a:latin typeface="Proxima Nova Light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F95A9A-DD8A-4829-A01C-D5533FDDC84A}"/>
              </a:ext>
            </a:extLst>
          </p:cNvPr>
          <p:cNvSpPr txBox="1"/>
          <p:nvPr/>
        </p:nvSpPr>
        <p:spPr>
          <a:xfrm>
            <a:off x="5480862" y="9324339"/>
            <a:ext cx="2707182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defTabSz="1828800">
              <a:defRPr/>
            </a:pPr>
            <a:r>
              <a:rPr lang="lv-LV" b="0" dirty="0" smtClean="0">
                <a:latin typeface="Proxima Nova Light"/>
                <a:cs typeface="Calibri"/>
                <a:sym typeface="Calibri"/>
              </a:rPr>
              <a:t>930 MEURO</a:t>
            </a:r>
            <a:endParaRPr lang="lv-LV" b="0" dirty="0">
              <a:latin typeface="Proxima Nova Light"/>
              <a:cs typeface="Calibri"/>
              <a:sym typeface="Calibri"/>
            </a:endParaRPr>
          </a:p>
          <a:p>
            <a:pPr defTabSz="1828800">
              <a:defRPr/>
            </a:pPr>
            <a:r>
              <a:rPr lang="lv-LV" b="0" dirty="0" smtClean="0">
                <a:latin typeface="Proxima Nova Light"/>
                <a:cs typeface="Calibri"/>
                <a:sym typeface="Calibri"/>
              </a:rPr>
              <a:t> 950 jaunas </a:t>
            </a:r>
            <a:r>
              <a:rPr lang="lv-LV" b="0" dirty="0">
                <a:latin typeface="Proxima Nova Light"/>
                <a:cs typeface="Calibri"/>
                <a:sym typeface="Calibri"/>
              </a:rPr>
              <a:t>darba vietas </a:t>
            </a:r>
            <a:endParaRPr lang="en-GB" sz="3600" b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248148-298F-47E3-A17F-B29375D107D0}"/>
              </a:ext>
            </a:extLst>
          </p:cNvPr>
          <p:cNvSpPr txBox="1"/>
          <p:nvPr/>
        </p:nvSpPr>
        <p:spPr>
          <a:xfrm>
            <a:off x="12692601" y="9284239"/>
            <a:ext cx="2908548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defTabSz="1828800">
              <a:defRPr/>
            </a:pPr>
            <a:r>
              <a:rPr lang="lv-LV" b="0" dirty="0" smtClean="0">
                <a:latin typeface="Proxima Nova Light"/>
                <a:cs typeface="Calibri"/>
                <a:sym typeface="Calibri"/>
              </a:rPr>
              <a:t>5.2 – 5.8 miljardi </a:t>
            </a:r>
            <a:r>
              <a:rPr lang="lv-LV" b="0" dirty="0" err="1" smtClean="0">
                <a:latin typeface="Proxima Nova Light"/>
                <a:cs typeface="Calibri"/>
                <a:sym typeface="Calibri"/>
              </a:rPr>
              <a:t>euro</a:t>
            </a:r>
            <a:endParaRPr lang="lv-LV" b="0" dirty="0" smtClean="0">
              <a:latin typeface="Proxima Nova Light"/>
              <a:cs typeface="Calibri"/>
              <a:sym typeface="Calibri"/>
            </a:endParaRPr>
          </a:p>
          <a:p>
            <a:pPr defTabSz="1828800">
              <a:defRPr/>
            </a:pPr>
            <a:r>
              <a:rPr lang="lv-LV" b="0" dirty="0" smtClean="0">
                <a:latin typeface="Proxima Nova Light"/>
                <a:cs typeface="Calibri"/>
                <a:sym typeface="Calibri"/>
              </a:rPr>
              <a:t>+1500 jaunas darba vietas</a:t>
            </a:r>
            <a:endParaRPr lang="lv-LV" b="0" dirty="0">
              <a:latin typeface="Proxima Nova Light"/>
              <a:cs typeface="Calibri"/>
              <a:sym typeface="Calibri"/>
            </a:endParaRPr>
          </a:p>
          <a:p>
            <a:pPr algn="l" defTabSz="1828800">
              <a:defRPr/>
            </a:pPr>
            <a:endParaRPr lang="en-GB" sz="3600" b="0" dirty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pic>
        <p:nvPicPr>
          <p:cNvPr id="24" name="Google Shape;8447;p3" descr="Image">
            <a:extLst>
              <a:ext uri="{FF2B5EF4-FFF2-40B4-BE49-F238E27FC236}">
                <a16:creationId xmlns:a16="http://schemas.microsoft.com/office/drawing/2014/main" id="{60849D5C-A950-44DD-8597-D074BEDDC40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6459" y="2630765"/>
            <a:ext cx="2371726" cy="237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8569;p11" descr="Image">
            <a:extLst>
              <a:ext uri="{FF2B5EF4-FFF2-40B4-BE49-F238E27FC236}">
                <a16:creationId xmlns:a16="http://schemas.microsoft.com/office/drawing/2014/main" id="{1E7054A4-ABDE-4677-8E55-80A00BC7A79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96370" y="2739643"/>
            <a:ext cx="2357768" cy="235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Picture 4">
            <a:extLst>
              <a:ext uri="{FF2B5EF4-FFF2-40B4-BE49-F238E27FC236}">
                <a16:creationId xmlns:a16="http://schemas.microsoft.com/office/drawing/2014/main" id="{D1CE1F71-9941-412C-B919-5F3C5F0C8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663" y="12186951"/>
            <a:ext cx="23774678" cy="1293682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AC0E0D3D-BC5C-4035-888B-530D4FCEFF74}"/>
              </a:ext>
            </a:extLst>
          </p:cNvPr>
          <p:cNvSpPr txBox="1"/>
          <p:nvPr/>
        </p:nvSpPr>
        <p:spPr>
          <a:xfrm>
            <a:off x="1945639" y="12618756"/>
            <a:ext cx="804672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rIns="91438">
            <a:spAutoFit/>
          </a:bodyPr>
          <a:lstStyle>
            <a:lvl1pPr>
              <a:defRPr sz="10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 algn="l" defTabSz="1828800"/>
            <a:r>
              <a:rPr sz="2000" b="0" dirty="0"/>
              <a:t>LIAA – All rights reserved - 2021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B045F7-42A9-41D0-B30D-8A54937EFB79}"/>
              </a:ext>
            </a:extLst>
          </p:cNvPr>
          <p:cNvSpPr txBox="1"/>
          <p:nvPr/>
        </p:nvSpPr>
        <p:spPr>
          <a:xfrm>
            <a:off x="2153251" y="9324339"/>
            <a:ext cx="2450036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defTabSz="1828800">
              <a:defRPr/>
            </a:pPr>
            <a:r>
              <a:rPr lang="lv-LV" b="0" dirty="0" smtClean="0">
                <a:latin typeface="Proxima Nova Light"/>
                <a:cs typeface="Calibri"/>
                <a:sym typeface="Calibri"/>
              </a:rPr>
              <a:t>28 MEURO</a:t>
            </a:r>
          </a:p>
          <a:p>
            <a:pPr defTabSz="1828800">
              <a:defRPr/>
            </a:pPr>
            <a:r>
              <a:rPr lang="lv-LV" b="0" dirty="0" smtClean="0">
                <a:latin typeface="Proxima Nova Light"/>
                <a:cs typeface="Calibri"/>
                <a:sym typeface="Calibri"/>
              </a:rPr>
              <a:t>275 jaunas darba vietas</a:t>
            </a:r>
            <a:endParaRPr lang="lv-LV" b="0" dirty="0">
              <a:latin typeface="Proxima Nova Light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6321" y="5047821"/>
            <a:ext cx="2908548" cy="40113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lv-LV" dirty="0" smtClean="0"/>
              <a:t>Sektori: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lv-LV" sz="28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Viedā enerģētika;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sz="2800" dirty="0" smtClean="0"/>
              <a:t>Loģistika;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lv-LV" sz="28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SBPC;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sz="2800" dirty="0" smtClean="0"/>
              <a:t>Kokapstrāde;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lv-LV" sz="28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Mašīnbūve;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sz="2800" dirty="0" smtClean="0"/>
              <a:t>Aprites ekonomika.</a:t>
            </a:r>
            <a:endParaRPr kumimoji="0" lang="lv-LV" sz="2800" b="1" i="0" u="none" strike="noStrike" cap="none" spc="0" normalizeH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" name="Google Shape;8446;p3" descr="Image">
            <a:extLst>
              <a:ext uri="{FF2B5EF4-FFF2-40B4-BE49-F238E27FC236}">
                <a16:creationId xmlns:a16="http://schemas.microsoft.com/office/drawing/2014/main" id="{EBD6DF5A-A8A3-4FF2-9C05-FCB8177B194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913026" y="2630747"/>
            <a:ext cx="2371696" cy="23717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2570063" y="5150529"/>
            <a:ext cx="3611256" cy="4257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3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Potenciālie projekti: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0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dirty="0" err="1" smtClean="0"/>
              <a:t>Offshore</a:t>
            </a:r>
            <a:r>
              <a:rPr lang="lv-LV" dirty="0" smtClean="0"/>
              <a:t> vēja parki;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lv-LV" dirty="0" smtClean="0"/>
              <a:t>Inovatīvie investīciju projekti.</a:t>
            </a:r>
            <a:endParaRPr lang="lv-LV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3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8012807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58FC3E-7834-4495-8244-BA6559ACC02C}"/>
              </a:ext>
            </a:extLst>
          </p:cNvPr>
          <p:cNvGrpSpPr/>
          <p:nvPr/>
        </p:nvGrpSpPr>
        <p:grpSpPr>
          <a:xfrm>
            <a:off x="4720486" y="3903252"/>
            <a:ext cx="15275828" cy="7387621"/>
            <a:chOff x="1575257" y="5090108"/>
            <a:chExt cx="15275828" cy="7387621"/>
          </a:xfrm>
        </p:grpSpPr>
        <p:sp>
          <p:nvSpPr>
            <p:cNvPr id="34" name="Google Shape;8436;p3">
              <a:extLst>
                <a:ext uri="{FF2B5EF4-FFF2-40B4-BE49-F238E27FC236}">
                  <a16:creationId xmlns:a16="http://schemas.microsoft.com/office/drawing/2014/main" id="{0BC19798-7110-4991-98FC-43C4407D05BD}"/>
                </a:ext>
              </a:extLst>
            </p:cNvPr>
            <p:cNvSpPr/>
            <p:nvPr/>
          </p:nvSpPr>
          <p:spPr>
            <a:xfrm>
              <a:off x="1575257" y="5090108"/>
              <a:ext cx="4627524" cy="73734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437;p3">
              <a:extLst>
                <a:ext uri="{FF2B5EF4-FFF2-40B4-BE49-F238E27FC236}">
                  <a16:creationId xmlns:a16="http://schemas.microsoft.com/office/drawing/2014/main" id="{D3ABD7AC-1418-4C65-B236-A80435AA1298}"/>
                </a:ext>
              </a:extLst>
            </p:cNvPr>
            <p:cNvSpPr/>
            <p:nvPr/>
          </p:nvSpPr>
          <p:spPr>
            <a:xfrm>
              <a:off x="6202780" y="5090109"/>
              <a:ext cx="4533963" cy="3568602"/>
            </a:xfrm>
            <a:prstGeom prst="rect">
              <a:avLst/>
            </a:prstGeom>
            <a:solidFill>
              <a:srgbClr val="942192"/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8439;p3">
              <a:extLst>
                <a:ext uri="{FF2B5EF4-FFF2-40B4-BE49-F238E27FC236}">
                  <a16:creationId xmlns:a16="http://schemas.microsoft.com/office/drawing/2014/main" id="{D7FE72A7-FB44-4A8B-B0CE-6665D853A764}"/>
                </a:ext>
              </a:extLst>
            </p:cNvPr>
            <p:cNvSpPr/>
            <p:nvPr/>
          </p:nvSpPr>
          <p:spPr>
            <a:xfrm>
              <a:off x="10736743" y="5103071"/>
              <a:ext cx="6114342" cy="73604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DB8DE3-F2EB-4878-80FE-E9CD438C9986}"/>
                </a:ext>
              </a:extLst>
            </p:cNvPr>
            <p:cNvSpPr txBox="1"/>
            <p:nvPr/>
          </p:nvSpPr>
          <p:spPr>
            <a:xfrm>
              <a:off x="1978457" y="7767464"/>
              <a:ext cx="3822114" cy="2400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t">
              <a:spAutoFit/>
            </a:bodyPr>
            <a:lstStyle/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lv-LV" sz="3600" b="0" dirty="0">
                  <a:latin typeface="Proxima Nova Lt" panose="02000506030000020004" pitchFamily="50" charset="0"/>
                  <a:cs typeface="Calibri"/>
                  <a:sym typeface="Calibri"/>
                </a:rPr>
                <a:t>Ārvalstu u</a:t>
              </a:r>
              <a:r>
                <a:rPr kumimoji="0" lang="lv-LV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Lt" panose="02000506030000020004" pitchFamily="50" charset="0"/>
                  <a:cs typeface="Calibri"/>
                  <a:sym typeface="Calibri"/>
                </a:rPr>
                <a:t>zņēmumi</a:t>
              </a:r>
              <a:r>
                <a:rPr kumimoji="0" lang="lv-LV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Lt" panose="02000506030000020004" pitchFamily="50" charset="0"/>
                  <a:cs typeface="Calibri"/>
                  <a:sym typeface="Calibri"/>
                </a:rPr>
                <a:t> ar 25 investīciju projektiem.</a:t>
              </a:r>
              <a:endParaRPr kumimoji="0" lang="lv-LV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0A2E9CD-7B00-42FE-8518-0CEF23BC214B}"/>
                </a:ext>
              </a:extLst>
            </p:cNvPr>
            <p:cNvSpPr txBox="1"/>
            <p:nvPr/>
          </p:nvSpPr>
          <p:spPr>
            <a:xfrm>
              <a:off x="2774776" y="5644599"/>
              <a:ext cx="2024743" cy="16414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Semibold" panose="020B0604020202020204" charset="0"/>
                  <a:sym typeface="Helvetica Neue"/>
                </a:rPr>
                <a:t>18</a:t>
              </a:r>
              <a:endParaRPr kumimoji="0" lang="en-GB" sz="10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sym typeface="Helvetica Neue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391DA1-871D-4359-B75F-E1220146027F}"/>
                </a:ext>
              </a:extLst>
            </p:cNvPr>
            <p:cNvSpPr txBox="1"/>
            <p:nvPr/>
          </p:nvSpPr>
          <p:spPr>
            <a:xfrm>
              <a:off x="6558703" y="5439294"/>
              <a:ext cx="3869391" cy="16414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0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Semibold" panose="020B0604020202020204" charset="0"/>
                  <a:sym typeface="Helvetica Neue"/>
                </a:rPr>
                <a:t>1500</a:t>
              </a:r>
              <a:endParaRPr kumimoji="0" lang="en-GB" sz="10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sym typeface="Helvetica Neue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733A03A-005F-4E49-AB85-7C683CF9A403}"/>
                </a:ext>
              </a:extLst>
            </p:cNvPr>
            <p:cNvSpPr txBox="1"/>
            <p:nvPr/>
          </p:nvSpPr>
          <p:spPr>
            <a:xfrm>
              <a:off x="6558705" y="7024105"/>
              <a:ext cx="3822114" cy="1292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t">
              <a:spAutoFit/>
            </a:bodyPr>
            <a:lstStyle/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Lt" panose="02000506030000020004" pitchFamily="50" charset="0"/>
                  <a:cs typeface="Calibri"/>
                  <a:sym typeface="Calibri"/>
                </a:rPr>
                <a:t>Plānotās jaunas darba vietas</a:t>
              </a:r>
              <a:endPara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C1487C-1FE6-4DA4-B7DB-C73C3C719CD9}"/>
                </a:ext>
              </a:extLst>
            </p:cNvPr>
            <p:cNvSpPr txBox="1"/>
            <p:nvPr/>
          </p:nvSpPr>
          <p:spPr>
            <a:xfrm>
              <a:off x="11175076" y="6328644"/>
              <a:ext cx="5472810" cy="46166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t">
              <a:spAutoFit/>
            </a:bodyPr>
            <a:lstStyle/>
            <a:p>
              <a:pPr marL="0" marR="0" lvl="0" indent="0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Lt" panose="02000506030000020004" pitchFamily="50" charset="0"/>
                  <a:cs typeface="Calibri"/>
                  <a:sym typeface="Calibri"/>
                </a:rPr>
                <a:t>AER, Nekustamais īpašums, Ražošana (kokapstrāde </a:t>
              </a:r>
              <a:r>
                <a:rPr lang="lv-LV" sz="3600" b="0" dirty="0">
                  <a:latin typeface="Proxima Nova Lt" panose="02000506030000020004" pitchFamily="50" charset="0"/>
                  <a:cs typeface="Calibri"/>
                  <a:sym typeface="Calibri"/>
                </a:rPr>
                <a:t>metālapstrādē, </a:t>
              </a:r>
              <a:r>
                <a:rPr kumimoji="0" lang="lv-LV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Lt" panose="02000506030000020004" pitchFamily="50" charset="0"/>
                  <a:cs typeface="Calibri"/>
                  <a:sym typeface="Calibri"/>
                </a:rPr>
                <a:t>elektronika, mašīnbūve),</a:t>
              </a:r>
            </a:p>
            <a:p>
              <a:pPr marL="0" marR="0" lvl="0" indent="0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lv-LV" sz="3600" b="0" dirty="0">
                  <a:latin typeface="Proxima Nova Lt" panose="02000506030000020004" pitchFamily="50" charset="0"/>
                  <a:cs typeface="Calibri"/>
                  <a:sym typeface="Calibri"/>
                </a:rPr>
                <a:t>Pārtika un akvakultūra, Dzīvības zinātnes, Viedie materiāli.</a:t>
              </a:r>
              <a:endParaRPr kumimoji="0" lang="lv-LV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Lt" panose="02000506030000020004" pitchFamily="50" charset="0"/>
                <a:cs typeface="Calibri"/>
                <a:sym typeface="Calibri"/>
              </a:endParaRPr>
            </a:p>
          </p:txBody>
        </p:sp>
        <p:sp>
          <p:nvSpPr>
            <p:cNvPr id="22" name="Google Shape;8437;p3">
              <a:extLst>
                <a:ext uri="{FF2B5EF4-FFF2-40B4-BE49-F238E27FC236}">
                  <a16:creationId xmlns:a16="http://schemas.microsoft.com/office/drawing/2014/main" id="{1BEBB05E-3B80-42D1-822A-DEF2E0CE81BE}"/>
                </a:ext>
              </a:extLst>
            </p:cNvPr>
            <p:cNvSpPr/>
            <p:nvPr/>
          </p:nvSpPr>
          <p:spPr>
            <a:xfrm>
              <a:off x="6202781" y="8665580"/>
              <a:ext cx="4533963" cy="38121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E7EA8C-5A2C-4F07-AC33-F3A21511B778}"/>
                </a:ext>
              </a:extLst>
            </p:cNvPr>
            <p:cNvSpPr txBox="1"/>
            <p:nvPr/>
          </p:nvSpPr>
          <p:spPr>
            <a:xfrm>
              <a:off x="11862453" y="5349443"/>
              <a:ext cx="3987502" cy="933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Semibold" panose="020B0604020202020204" charset="0"/>
                  <a:sym typeface="Helvetica Neue"/>
                </a:rPr>
                <a:t>NOZARES</a:t>
              </a:r>
              <a:endPara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sym typeface="Helvetica Neue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3C0304-97FC-4D12-88CB-BC91AA29503B}"/>
                </a:ext>
              </a:extLst>
            </p:cNvPr>
            <p:cNvSpPr txBox="1"/>
            <p:nvPr/>
          </p:nvSpPr>
          <p:spPr>
            <a:xfrm>
              <a:off x="6641113" y="8926841"/>
              <a:ext cx="3786982" cy="2380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lv-LV" sz="10000" dirty="0">
                  <a:latin typeface="Proxima Nova Semibold" panose="020B0604020202020204" charset="0"/>
                </a:rPr>
                <a:t>1</a:t>
              </a:r>
              <a:r>
                <a:rPr kumimoji="0" lang="lv-LV" sz="10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Semibold" panose="020B0604020202020204" charset="0"/>
                  <a:sym typeface="Helvetica Neue"/>
                </a:rPr>
                <a:t>.5 </a:t>
              </a:r>
              <a:r>
                <a:rPr kumimoji="0" lang="lv-LV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Semibold" panose="020B0604020202020204" charset="0"/>
                  <a:sym typeface="Helvetica Neue"/>
                </a:rPr>
                <a:t>mljrd.</a:t>
              </a:r>
              <a:endPara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sym typeface="Helvetica Neue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6F0214-7748-405A-B200-538144F8F964}"/>
                </a:ext>
              </a:extLst>
            </p:cNvPr>
            <p:cNvSpPr txBox="1"/>
            <p:nvPr/>
          </p:nvSpPr>
          <p:spPr>
            <a:xfrm>
              <a:off x="6842471" y="11335149"/>
              <a:ext cx="3161020" cy="738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t">
              <a:spAutoFit/>
            </a:bodyPr>
            <a:lstStyle/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xima Nova Lt" panose="02000506030000020004" pitchFamily="50" charset="0"/>
                  <a:cs typeface="Calibri"/>
                  <a:sym typeface="Calibri"/>
                </a:rPr>
                <a:t>investīcijas</a:t>
              </a:r>
            </a:p>
          </p:txBody>
        </p:sp>
      </p:grpSp>
      <p:sp>
        <p:nvSpPr>
          <p:cNvPr id="31" name="Google Shape;8550;p10">
            <a:extLst>
              <a:ext uri="{FF2B5EF4-FFF2-40B4-BE49-F238E27FC236}">
                <a16:creationId xmlns:a16="http://schemas.microsoft.com/office/drawing/2014/main" id="{91857CC2-A484-4E98-A762-13A35EEA3292}"/>
              </a:ext>
            </a:extLst>
          </p:cNvPr>
          <p:cNvSpPr txBox="1"/>
          <p:nvPr/>
        </p:nvSpPr>
        <p:spPr>
          <a:xfrm>
            <a:off x="15697200" y="12739857"/>
            <a:ext cx="7538720" cy="5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Tx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Lt" panose="02000506030000020004" pitchFamily="50" charset="0"/>
                <a:ea typeface="Calibri"/>
                <a:cs typeface="Calibri"/>
                <a:sym typeface="Calibri"/>
              </a:rPr>
              <a:t>LIAA – All rights reserved - 2021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Lt" panose="02000506030000020004" pitchFamily="50" charset="0"/>
              <a:cs typeface="Arial"/>
              <a:sym typeface="Arial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C65B111-1E78-49EE-AB0D-2864624CACAC}"/>
              </a:ext>
            </a:extLst>
          </p:cNvPr>
          <p:cNvSpPr txBox="1"/>
          <p:nvPr/>
        </p:nvSpPr>
        <p:spPr>
          <a:xfrm>
            <a:off x="1102822" y="487689"/>
            <a:ext cx="22511156" cy="2400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6" tIns="91436" rIns="91436" bIns="91436">
            <a:spAutoFit/>
          </a:bodyPr>
          <a:lstStyle>
            <a:lvl1pPr defTabSz="914128">
              <a:defRPr sz="48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pPr marL="0" marR="0" lvl="0" indent="0" algn="l" defTabSz="18282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9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Proxima Nova Semibold"/>
              </a:rPr>
              <a:t>Potenciālie ārvalstu investoru projekti</a:t>
            </a:r>
          </a:p>
          <a:p>
            <a:pPr marL="0" marR="0" lvl="0" indent="0" algn="l" defTabSz="18282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0" dirty="0"/>
              <a:t>Neieskaitot Baltkrievijas un vietējo investoru projektus</a:t>
            </a:r>
            <a:endParaRPr kumimoji="0" lang="lv-LV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Proxima Nova Semibold"/>
            </a:endParaRPr>
          </a:p>
        </p:txBody>
      </p:sp>
      <p:pic>
        <p:nvPicPr>
          <p:cNvPr id="30" name="Image" descr="Image">
            <a:extLst>
              <a:ext uri="{FF2B5EF4-FFF2-40B4-BE49-F238E27FC236}">
                <a16:creationId xmlns:a16="http://schemas.microsoft.com/office/drawing/2014/main" id="{7376B9CF-0BB5-44DC-9F58-885B7C381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3513"/>
            <a:ext cx="31779336" cy="1157406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Google Shape;8550;p10">
            <a:extLst>
              <a:ext uri="{FF2B5EF4-FFF2-40B4-BE49-F238E27FC236}">
                <a16:creationId xmlns:a16="http://schemas.microsoft.com/office/drawing/2014/main" id="{5A303EB2-C28A-40CE-BE5D-07E125D0CF24}"/>
              </a:ext>
            </a:extLst>
          </p:cNvPr>
          <p:cNvSpPr txBox="1"/>
          <p:nvPr/>
        </p:nvSpPr>
        <p:spPr>
          <a:xfrm>
            <a:off x="15849600" y="12892257"/>
            <a:ext cx="7538720" cy="5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Tx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Lt" panose="02000506030000020004" pitchFamily="50" charset="0"/>
                <a:ea typeface="Calibri"/>
                <a:cs typeface="Calibri"/>
                <a:sym typeface="Calibri"/>
              </a:rPr>
              <a:t>LIAA – All rights reserved - 2021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Lt" panose="02000506030000020004" pitchFamily="5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8186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ALDIES!"/>
          <p:cNvSpPr txBox="1">
            <a:spLocks noGrp="1"/>
          </p:cNvSpPr>
          <p:nvPr>
            <p:ph type="body" sz="quarter" idx="1"/>
          </p:nvPr>
        </p:nvSpPr>
        <p:spPr>
          <a:xfrm>
            <a:off x="1714500" y="4404168"/>
            <a:ext cx="15240993" cy="2120291"/>
          </a:xfrm>
          <a:prstGeom prst="rect">
            <a:avLst/>
          </a:prstGeom>
        </p:spPr>
        <p:txBody>
          <a:bodyPr anchor="t"/>
          <a:lstStyle>
            <a:lvl1pPr marL="0" indent="0" defTabSz="457200">
              <a:lnSpc>
                <a:spcPts val="10000"/>
              </a:lnSpc>
              <a:spcBef>
                <a:spcPts val="0"/>
              </a:spcBef>
              <a:buSzTx/>
              <a:buNone/>
              <a:defRPr sz="10000"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</a:lstStyle>
          <a:p>
            <a:r>
              <a:rPr dirty="0"/>
              <a:t>PALDIES!</a:t>
            </a:r>
          </a:p>
        </p:txBody>
      </p:sp>
      <p:sp>
        <p:nvSpPr>
          <p:cNvPr id="470" name="Line"/>
          <p:cNvSpPr/>
          <p:nvPr/>
        </p:nvSpPr>
        <p:spPr>
          <a:xfrm flipV="1">
            <a:off x="1362868" y="3825102"/>
            <a:ext cx="1" cy="6065796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4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113" y="9311831"/>
            <a:ext cx="8087890" cy="644045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Rectangle"/>
          <p:cNvSpPr txBox="1"/>
          <p:nvPr/>
        </p:nvSpPr>
        <p:spPr>
          <a:xfrm>
            <a:off x="1857748" y="5733719"/>
            <a:ext cx="4957347" cy="1230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182880">
              <a:defRPr sz="1440" b="0">
                <a:latin typeface="+mj-lt"/>
                <a:ea typeface="+mj-ea"/>
                <a:cs typeface="+mj-cs"/>
                <a:sym typeface="Proxima Nova Light"/>
              </a:defRPr>
            </a:pPr>
            <a:endParaRPr/>
          </a:p>
        </p:txBody>
      </p:sp>
      <p:sp>
        <p:nvSpPr>
          <p:cNvPr id="473" name="www.liaa.gov.lv"/>
          <p:cNvSpPr txBox="1"/>
          <p:nvPr/>
        </p:nvSpPr>
        <p:spPr>
          <a:xfrm>
            <a:off x="1857748" y="5733719"/>
            <a:ext cx="6212826" cy="1130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defRPr sz="3600" b="0">
                <a:latin typeface="+mj-lt"/>
                <a:ea typeface="+mj-ea"/>
                <a:cs typeface="+mj-cs"/>
                <a:sym typeface="Proxima Nova Light"/>
              </a:defRPr>
            </a:lvl1pPr>
          </a:lstStyle>
          <a:p>
            <a:r>
              <a:rPr sz="3200" dirty="0" smtClean="0">
                <a:solidFill>
                  <a:schemeClr val="tx1"/>
                </a:solidFill>
                <a:hlinkClick r:id="rId4"/>
              </a:rPr>
              <a:t>www.liaa.gov.lv</a:t>
            </a:r>
            <a:endParaRPr lang="lv-LV" sz="3200" dirty="0" smtClean="0">
              <a:solidFill>
                <a:schemeClr val="tx1"/>
              </a:solidFill>
            </a:endParaRPr>
          </a:p>
          <a:p>
            <a:endParaRPr lang="lv-LV" sz="3200" dirty="0">
              <a:solidFill>
                <a:schemeClr val="tx1"/>
              </a:solidFill>
            </a:endParaRPr>
          </a:p>
          <a:p>
            <a:r>
              <a:rPr lang="lv-LV" sz="3200" dirty="0" smtClean="0">
                <a:solidFill>
                  <a:schemeClr val="tx1"/>
                </a:solidFill>
                <a:hlinkClick r:id="rId5"/>
              </a:rPr>
              <a:t>girts.blumers@liaa.gov.lv</a:t>
            </a:r>
            <a:endParaRPr lang="lv-LV" sz="3200" dirty="0" smtClean="0">
              <a:solidFill>
                <a:schemeClr val="tx1"/>
              </a:solidFill>
            </a:endParaRPr>
          </a:p>
          <a:p>
            <a:endParaRPr lang="lv-LV" sz="3200" dirty="0"/>
          </a:p>
          <a:p>
            <a:r>
              <a:rPr lang="lv-LV" sz="3200" dirty="0"/>
              <a:t>https://investinlatvia.org/</a:t>
            </a:r>
            <a:endParaRPr lang="lv-LV" sz="3200" dirty="0" smtClean="0"/>
          </a:p>
          <a:p>
            <a:endParaRPr sz="3200"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8CABFB4D-8154-4766-A3E1-F0CDBCCC9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00807" y="8159929"/>
            <a:ext cx="3252906" cy="3252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1A7B4"/>
        </a:solidFill>
        <a:effectLst/>
      </p:bgPr>
    </p:bg>
    <p:spTree>
      <p:nvGrpSpPr>
        <p:cNvPr id="1" name="Shape 8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" name="Google Shape;8478;p6"/>
          <p:cNvSpPr txBox="1"/>
          <p:nvPr/>
        </p:nvSpPr>
        <p:spPr>
          <a:xfrm>
            <a:off x="1121343" y="1015718"/>
            <a:ext cx="8367914" cy="273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algn="l" defTabSz="1828800" hangingPunct="1">
              <a:lnSpc>
                <a:spcPct val="83333"/>
              </a:lnSpc>
              <a:buClr>
                <a:srgbClr val="FFFFFF"/>
              </a:buClr>
              <a:buSzPts val="4800"/>
              <a:defRPr/>
            </a:pPr>
            <a:r>
              <a:rPr lang="lv-LV" sz="10000" b="0" dirty="0">
                <a:latin typeface="Proxima Nova Light"/>
                <a:ea typeface="Proxima Nova"/>
                <a:cs typeface="Proxima Nova"/>
                <a:sym typeface="Proxima Nova"/>
              </a:rPr>
              <a:t>Economic</a:t>
            </a:r>
            <a:endParaRPr sz="10000" b="0" dirty="0">
              <a:solidFill>
                <a:srgbClr val="000000"/>
              </a:solidFill>
              <a:latin typeface="Proxima Nova Light"/>
              <a:ea typeface="+mn-ea"/>
              <a:sym typeface="Arial"/>
            </a:endParaRPr>
          </a:p>
          <a:p>
            <a:pPr algn="l" defTabSz="1828800" hangingPunct="1">
              <a:lnSpc>
                <a:spcPct val="83333"/>
              </a:lnSpc>
              <a:buClr>
                <a:srgbClr val="FFFFFF"/>
              </a:buClr>
              <a:buSzPts val="4800"/>
              <a:defRPr/>
            </a:pPr>
            <a:r>
              <a:rPr lang="lv-LV" sz="10000" b="0" dirty="0">
                <a:latin typeface="Proxima Nova Light"/>
                <a:ea typeface="Proxima Nova"/>
                <a:cs typeface="Proxima Nova"/>
                <a:sym typeface="Proxima Nova"/>
              </a:rPr>
              <a:t>overview</a:t>
            </a:r>
            <a:endParaRPr sz="10000" b="0" dirty="0">
              <a:solidFill>
                <a:srgbClr val="000000"/>
              </a:solidFill>
              <a:latin typeface="Proxima Nova Light"/>
              <a:ea typeface="+mn-ea"/>
              <a:sym typeface="Arial"/>
            </a:endParaRPr>
          </a:p>
        </p:txBody>
      </p:sp>
      <p:sp>
        <p:nvSpPr>
          <p:cNvPr id="8479" name="Google Shape;8479;p6"/>
          <p:cNvSpPr txBox="1"/>
          <p:nvPr/>
        </p:nvSpPr>
        <p:spPr>
          <a:xfrm>
            <a:off x="1128724" y="4563563"/>
            <a:ext cx="10569032" cy="5946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lvl="1" indent="0" algn="l" defTabSz="1828800" hangingPunct="1">
              <a:lnSpc>
                <a:spcPct val="104166"/>
              </a:lnSpc>
              <a:buClr>
                <a:srgbClr val="FFFFFF"/>
              </a:buClr>
              <a:buSzPts val="2400"/>
              <a:defRPr/>
            </a:pPr>
            <a:r>
              <a:rPr lang="lv-LV" sz="4800" dirty="0" smtClean="0">
                <a:latin typeface="Proxima Nova Regular"/>
                <a:ea typeface="Proxima Nova"/>
                <a:cs typeface="Proxima Nova"/>
                <a:sym typeface="Proxima Nova"/>
              </a:rPr>
              <a:t>IKP izmaiņas:</a:t>
            </a:r>
            <a:endParaRPr sz="2800" dirty="0">
              <a:solidFill>
                <a:srgbClr val="000000"/>
              </a:solidFill>
              <a:latin typeface="Proxima Nova Regular"/>
              <a:ea typeface="+mn-ea"/>
              <a:sym typeface="Arial"/>
            </a:endParaRPr>
          </a:p>
          <a:p>
            <a:pPr marL="571500" lvl="1" indent="-571500" algn="l" defTabSz="1828800" hangingPunct="1">
              <a:lnSpc>
                <a:spcPct val="156250"/>
              </a:lnSpc>
              <a:buClr>
                <a:srgbClr val="FFFFFF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lv-LV" sz="3200" b="0" dirty="0" smtClean="0">
                <a:latin typeface="Proxima Nova Regular"/>
                <a:ea typeface="Proxima Nova"/>
                <a:cs typeface="Proxima Nova"/>
                <a:sym typeface="Proxima Nova"/>
              </a:rPr>
              <a:t>2018</a:t>
            </a:r>
            <a:r>
              <a:rPr lang="lv-LV" sz="3200" b="0" dirty="0">
                <a:latin typeface="Proxima Nova Regular"/>
                <a:ea typeface="Proxima Nova"/>
                <a:cs typeface="Proxima Nova"/>
                <a:sym typeface="Proxima Nova"/>
              </a:rPr>
              <a:t>: +4.3%</a:t>
            </a:r>
            <a:endParaRPr sz="2800" b="0" dirty="0">
              <a:solidFill>
                <a:srgbClr val="000000"/>
              </a:solidFill>
              <a:latin typeface="Proxima Nova Regular"/>
              <a:ea typeface="+mn-ea"/>
              <a:sym typeface="Arial"/>
            </a:endParaRPr>
          </a:p>
          <a:p>
            <a:pPr marL="571500" lvl="1" indent="-571500" algn="l" defTabSz="1828800" hangingPunct="1">
              <a:lnSpc>
                <a:spcPct val="156250"/>
              </a:lnSpc>
              <a:buClr>
                <a:srgbClr val="FFFFFF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lv-LV" sz="3200" b="0" dirty="0" smtClean="0">
                <a:latin typeface="Proxima Nova Regular"/>
                <a:ea typeface="Proxima Nova"/>
                <a:cs typeface="Proxima Nova"/>
                <a:sym typeface="Proxima Nova"/>
              </a:rPr>
              <a:t>2019</a:t>
            </a:r>
            <a:r>
              <a:rPr lang="lv-LV" sz="3200" b="0" dirty="0">
                <a:latin typeface="Proxima Nova Regular"/>
                <a:ea typeface="Proxima Nova"/>
                <a:cs typeface="Proxima Nova"/>
                <a:sym typeface="Proxima Nova"/>
              </a:rPr>
              <a:t>: +2.2%</a:t>
            </a:r>
          </a:p>
          <a:p>
            <a:pPr marL="571500" lvl="1" indent="-571500" algn="l" defTabSz="1828800" hangingPunct="1">
              <a:lnSpc>
                <a:spcPct val="156250"/>
              </a:lnSpc>
              <a:buClr>
                <a:srgbClr val="FFFFFF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lv-LV" sz="3200" b="0" dirty="0" smtClean="0">
                <a:latin typeface="Proxima Nova Regular"/>
                <a:ea typeface="+mn-ea"/>
                <a:sym typeface="Proxima Nova"/>
              </a:rPr>
              <a:t>2020</a:t>
            </a:r>
            <a:r>
              <a:rPr lang="lv-LV" sz="3200" b="0" dirty="0">
                <a:latin typeface="Proxima Nova Regular"/>
                <a:ea typeface="+mn-ea"/>
                <a:sym typeface="Proxima Nova"/>
              </a:rPr>
              <a:t>: - 3.6 %</a:t>
            </a:r>
            <a:endParaRPr lang="lv-LV" sz="2800" b="0" dirty="0">
              <a:solidFill>
                <a:srgbClr val="000000"/>
              </a:solidFill>
              <a:latin typeface="Proxima Nova Regular"/>
              <a:ea typeface="+mn-ea"/>
              <a:sym typeface="Arial"/>
            </a:endParaRPr>
          </a:p>
          <a:p>
            <a:pPr marL="571500" lvl="1" indent="-571500" algn="l" defTabSz="1828800" hangingPunct="1">
              <a:lnSpc>
                <a:spcPct val="156250"/>
              </a:lnSpc>
              <a:buClr>
                <a:srgbClr val="FFFFFF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lv-LV" sz="3200" dirty="0" smtClean="0">
                <a:latin typeface="Proxima Nova Regular"/>
                <a:ea typeface="Proxima Nova"/>
                <a:cs typeface="Proxima Nova"/>
                <a:sym typeface="Proxima Nova"/>
              </a:rPr>
              <a:t>Prognoze 2021</a:t>
            </a:r>
            <a:r>
              <a:rPr lang="lv-LV" sz="3200" dirty="0">
                <a:latin typeface="Proxima Nova Regular"/>
                <a:ea typeface="Proxima Nova"/>
                <a:cs typeface="Proxima Nova"/>
                <a:sym typeface="Proxima Nova"/>
              </a:rPr>
              <a:t>: +2.8 %</a:t>
            </a:r>
          </a:p>
          <a:p>
            <a:pPr lvl="1" indent="0" algn="l" defTabSz="1828800" hangingPunct="1">
              <a:lnSpc>
                <a:spcPct val="156250"/>
              </a:lnSpc>
              <a:buClr>
                <a:srgbClr val="FFFFFF"/>
              </a:buClr>
              <a:buSzPts val="1600"/>
              <a:defRPr/>
            </a:pPr>
            <a:r>
              <a:rPr lang="lv-LV" sz="4800" dirty="0" smtClean="0">
                <a:latin typeface="Proxima Nova Regular"/>
                <a:ea typeface="Proxima Nova"/>
                <a:cs typeface="Proxima Nova"/>
                <a:sym typeface="Proxima Nova"/>
              </a:rPr>
              <a:t>Eksports</a:t>
            </a:r>
            <a:endParaRPr lang="lv-LV" sz="4800" dirty="0">
              <a:latin typeface="Proxima Nova Regular"/>
              <a:ea typeface="Proxima Nova"/>
              <a:cs typeface="Proxima Nova"/>
              <a:sym typeface="Proxima Nova"/>
            </a:endParaRPr>
          </a:p>
          <a:p>
            <a:pPr marL="571500" lvl="1" indent="-571500" algn="l" defTabSz="1828800" hangingPunct="1">
              <a:lnSpc>
                <a:spcPct val="156250"/>
              </a:lnSpc>
              <a:buClr>
                <a:srgbClr val="FFFFFF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lv-LV" sz="3200" dirty="0" smtClean="0">
                <a:latin typeface="Proxima Nova Regular"/>
                <a:ea typeface="Proxima Nova"/>
                <a:cs typeface="Proxima Nova"/>
                <a:sym typeface="Proxima Nova"/>
              </a:rPr>
              <a:t>+1.7</a:t>
            </a:r>
            <a:r>
              <a:rPr lang="lv-LV" sz="3200" dirty="0">
                <a:latin typeface="Proxima Nova Regular"/>
                <a:ea typeface="Proxima Nova"/>
                <a:cs typeface="Proxima Nova"/>
                <a:sym typeface="Proxima Nova"/>
              </a:rPr>
              <a:t>% in 2020 </a:t>
            </a:r>
            <a:r>
              <a:rPr lang="lv-LV" sz="3200" dirty="0" smtClean="0">
                <a:latin typeface="Proxima Nova Regular"/>
                <a:ea typeface="Proxima Nova"/>
                <a:cs typeface="Proxima Nova"/>
                <a:sym typeface="Proxima Nova"/>
              </a:rPr>
              <a:t>(salīdzinot ar 2019</a:t>
            </a:r>
            <a:r>
              <a:rPr lang="lv-LV" sz="3200" dirty="0">
                <a:latin typeface="Proxima Nova Regular"/>
                <a:ea typeface="Proxima Nova"/>
                <a:cs typeface="Proxima Nova"/>
                <a:sym typeface="Proxima Nova"/>
              </a:rPr>
              <a:t>)</a:t>
            </a:r>
            <a:endParaRPr sz="2800" dirty="0">
              <a:solidFill>
                <a:srgbClr val="000000"/>
              </a:solidFill>
              <a:latin typeface="Proxima Nova Regular"/>
              <a:ea typeface="+mn-ea"/>
              <a:sym typeface="Arial"/>
            </a:endParaRPr>
          </a:p>
        </p:txBody>
      </p:sp>
      <p:graphicFrame>
        <p:nvGraphicFramePr>
          <p:cNvPr id="8480" name="Google Shape;8480;p6"/>
          <p:cNvGraphicFramePr/>
          <p:nvPr>
            <p:extLst/>
          </p:nvPr>
        </p:nvGraphicFramePr>
        <p:xfrm>
          <a:off x="12436871" y="5455136"/>
          <a:ext cx="11247630" cy="645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481" name="Google Shape;8481;p6"/>
          <p:cNvSpPr txBox="1"/>
          <p:nvPr/>
        </p:nvSpPr>
        <p:spPr>
          <a:xfrm>
            <a:off x="12283399" y="4344177"/>
            <a:ext cx="1762450" cy="110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defTabSz="1828800" hangingPunct="1">
              <a:buClr>
                <a:srgbClr val="000000"/>
              </a:buClr>
              <a:buSzPts val="1500"/>
              <a:defRPr/>
            </a:pPr>
            <a:r>
              <a:rPr lang="lv-LV" dirty="0" smtClean="0">
                <a:latin typeface="Proxima Nova Regular"/>
                <a:ea typeface="Proxima Nova"/>
                <a:cs typeface="Proxima Nova"/>
                <a:sym typeface="Proxima Nova"/>
              </a:rPr>
              <a:t>Zviedrija</a:t>
            </a:r>
            <a:endParaRPr sz="2800" dirty="0">
              <a:latin typeface="Proxima Nova Regular"/>
              <a:ea typeface="+mn-ea"/>
              <a:sym typeface="Arial"/>
            </a:endParaRPr>
          </a:p>
          <a:p>
            <a:pPr defTabSz="1828800" hangingPunct="1">
              <a:buClr>
                <a:srgbClr val="000000"/>
              </a:buClr>
              <a:buSzPts val="1500"/>
              <a:defRPr/>
            </a:pPr>
            <a:r>
              <a:rPr lang="lv-LV" b="0" dirty="0">
                <a:latin typeface="Proxima Nova Regular"/>
                <a:ea typeface="Proxima Nova"/>
                <a:cs typeface="Proxima Nova"/>
                <a:sym typeface="Proxima Nova"/>
              </a:rPr>
              <a:t>16%</a:t>
            </a:r>
            <a:endParaRPr sz="2800" b="0" dirty="0">
              <a:latin typeface="Proxima Nova Regular"/>
              <a:ea typeface="+mn-ea"/>
              <a:sym typeface="Arial"/>
            </a:endParaRPr>
          </a:p>
        </p:txBody>
      </p:sp>
      <p:sp>
        <p:nvSpPr>
          <p:cNvPr id="8482" name="Google Shape;8482;p6"/>
          <p:cNvSpPr txBox="1"/>
          <p:nvPr/>
        </p:nvSpPr>
        <p:spPr>
          <a:xfrm>
            <a:off x="14492339" y="4357863"/>
            <a:ext cx="1762450" cy="110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defTabSz="1828800" hangingPunct="1">
              <a:buClr>
                <a:srgbClr val="000000"/>
              </a:buClr>
              <a:buSzPts val="1500"/>
              <a:defRPr/>
            </a:pPr>
            <a:r>
              <a:rPr lang="lv-LV" dirty="0" smtClean="0">
                <a:latin typeface="Proxima Nova Regular"/>
                <a:ea typeface="Proxima Nova"/>
                <a:cs typeface="Proxima Nova"/>
                <a:sym typeface="Proxima Nova"/>
              </a:rPr>
              <a:t>Igaunija</a:t>
            </a:r>
            <a:endParaRPr sz="2800" dirty="0">
              <a:latin typeface="Proxima Nova Regular"/>
              <a:ea typeface="+mn-ea"/>
              <a:sym typeface="Arial"/>
            </a:endParaRPr>
          </a:p>
          <a:p>
            <a:pPr defTabSz="1828800" hangingPunct="1">
              <a:buClr>
                <a:srgbClr val="000000"/>
              </a:buClr>
              <a:buSzPts val="1500"/>
              <a:defRPr/>
            </a:pPr>
            <a:r>
              <a:rPr lang="lv-LV" b="0" dirty="0">
                <a:latin typeface="Proxima Nova Regular"/>
                <a:ea typeface="Proxima Nova"/>
                <a:cs typeface="Proxima Nova"/>
                <a:sym typeface="Proxima Nova"/>
              </a:rPr>
              <a:t>13%</a:t>
            </a:r>
            <a:endParaRPr sz="2800" b="0" dirty="0">
              <a:latin typeface="Proxima Nova Regular"/>
              <a:ea typeface="+mn-ea"/>
              <a:sym typeface="Arial"/>
            </a:endParaRPr>
          </a:p>
        </p:txBody>
      </p:sp>
      <p:sp>
        <p:nvSpPr>
          <p:cNvPr id="8483" name="Google Shape;8483;p6"/>
          <p:cNvSpPr txBox="1"/>
          <p:nvPr/>
        </p:nvSpPr>
        <p:spPr>
          <a:xfrm>
            <a:off x="16473539" y="4341603"/>
            <a:ext cx="1762450" cy="110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defTabSz="1828800" hangingPunct="1">
              <a:buClr>
                <a:srgbClr val="000000"/>
              </a:buClr>
              <a:buSzPts val="1500"/>
              <a:defRPr/>
            </a:pPr>
            <a:r>
              <a:rPr lang="lv-LV" dirty="0" smtClean="0">
                <a:latin typeface="Proxima Nova Regular"/>
                <a:ea typeface="Proxima Nova"/>
                <a:cs typeface="Proxima Nova"/>
                <a:sym typeface="Proxima Nova"/>
              </a:rPr>
              <a:t>Krievija</a:t>
            </a:r>
            <a:endParaRPr sz="2800" dirty="0">
              <a:latin typeface="Proxima Nova Regular"/>
              <a:ea typeface="+mn-ea"/>
              <a:sym typeface="Arial"/>
            </a:endParaRPr>
          </a:p>
          <a:p>
            <a:pPr defTabSz="1828800" hangingPunct="1">
              <a:buClr>
                <a:srgbClr val="000000"/>
              </a:buClr>
              <a:buSzPts val="1500"/>
              <a:defRPr/>
            </a:pPr>
            <a:r>
              <a:rPr lang="lv-LV" dirty="0">
                <a:latin typeface="Proxima Nova Regular"/>
                <a:ea typeface="Proxima Nova"/>
                <a:cs typeface="Proxima Nova"/>
                <a:sym typeface="Proxima Nova"/>
              </a:rPr>
              <a:t>9</a:t>
            </a:r>
            <a:r>
              <a:rPr lang="lv-LV" b="0" dirty="0">
                <a:latin typeface="Proxima Nova Regular"/>
                <a:ea typeface="Proxima Nova"/>
                <a:cs typeface="Proxima Nova"/>
                <a:sym typeface="Proxima Nova"/>
              </a:rPr>
              <a:t>%</a:t>
            </a:r>
            <a:endParaRPr sz="2800" b="0" dirty="0">
              <a:latin typeface="Proxima Nova Regular"/>
              <a:ea typeface="+mn-ea"/>
              <a:sym typeface="Arial"/>
            </a:endParaRPr>
          </a:p>
        </p:txBody>
      </p:sp>
      <p:sp>
        <p:nvSpPr>
          <p:cNvPr id="8484" name="Google Shape;8484;p6"/>
          <p:cNvSpPr txBox="1"/>
          <p:nvPr/>
        </p:nvSpPr>
        <p:spPr>
          <a:xfrm>
            <a:off x="18490699" y="4341603"/>
            <a:ext cx="2584382" cy="110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defTabSz="1828800" hangingPunct="1">
              <a:buClr>
                <a:srgbClr val="000000"/>
              </a:buClr>
              <a:buSzPts val="1500"/>
              <a:defRPr/>
            </a:pPr>
            <a:r>
              <a:rPr lang="lv-LV" dirty="0" smtClean="0">
                <a:latin typeface="Proxima Nova Regular"/>
                <a:ea typeface="Proxima Nova"/>
                <a:cs typeface="Proxima Nova"/>
                <a:sym typeface="Proxima Nova"/>
              </a:rPr>
              <a:t>Nīderlande</a:t>
            </a:r>
            <a:endParaRPr sz="2800" dirty="0">
              <a:latin typeface="Proxima Nova Regular"/>
              <a:ea typeface="+mn-ea"/>
              <a:sym typeface="Arial"/>
            </a:endParaRPr>
          </a:p>
          <a:p>
            <a:pPr defTabSz="1828800" hangingPunct="1">
              <a:buClr>
                <a:srgbClr val="000000"/>
              </a:buClr>
              <a:buSzPts val="1500"/>
              <a:defRPr/>
            </a:pPr>
            <a:r>
              <a:rPr lang="lv-LV" dirty="0">
                <a:latin typeface="Proxima Nova Regular"/>
                <a:ea typeface="Proxima Nova"/>
                <a:cs typeface="Proxima Nova"/>
                <a:sym typeface="Proxima Nova"/>
              </a:rPr>
              <a:t>6</a:t>
            </a:r>
            <a:r>
              <a:rPr lang="lv-LV" b="0" dirty="0">
                <a:latin typeface="Proxima Nova Regular"/>
                <a:ea typeface="Proxima Nova"/>
                <a:cs typeface="Proxima Nova"/>
                <a:sym typeface="Proxima Nova"/>
              </a:rPr>
              <a:t>%</a:t>
            </a:r>
            <a:endParaRPr sz="2800" b="0" dirty="0">
              <a:latin typeface="Proxima Nova Regular"/>
              <a:ea typeface="+mn-ea"/>
              <a:sym typeface="Arial"/>
            </a:endParaRPr>
          </a:p>
        </p:txBody>
      </p:sp>
      <p:sp>
        <p:nvSpPr>
          <p:cNvPr id="8485" name="Google Shape;8485;p6"/>
          <p:cNvSpPr txBox="1"/>
          <p:nvPr/>
        </p:nvSpPr>
        <p:spPr>
          <a:xfrm>
            <a:off x="21257871" y="4341603"/>
            <a:ext cx="1762450" cy="110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defTabSz="1828800" hangingPunct="1">
              <a:buClr>
                <a:srgbClr val="000000"/>
              </a:buClr>
              <a:buSzPts val="1500"/>
              <a:defRPr/>
            </a:pPr>
            <a:r>
              <a:rPr lang="lv-LV" dirty="0" smtClean="0">
                <a:latin typeface="Proxima Nova Regular"/>
                <a:ea typeface="Proxima Nova"/>
                <a:cs typeface="Proxima Nova"/>
                <a:sym typeface="Proxima Nova"/>
              </a:rPr>
              <a:t>Kipra</a:t>
            </a:r>
            <a:endParaRPr sz="2800" dirty="0">
              <a:latin typeface="Proxima Nova Regular"/>
              <a:ea typeface="+mn-ea"/>
              <a:sym typeface="Arial"/>
            </a:endParaRPr>
          </a:p>
          <a:p>
            <a:pPr defTabSz="1828800" hangingPunct="1">
              <a:buClr>
                <a:srgbClr val="000000"/>
              </a:buClr>
              <a:buSzPts val="1500"/>
              <a:defRPr/>
            </a:pPr>
            <a:r>
              <a:rPr lang="lv-LV" b="0" dirty="0">
                <a:latin typeface="Proxima Nova Regular"/>
                <a:ea typeface="Proxima Nova"/>
                <a:cs typeface="Proxima Nova"/>
                <a:sym typeface="Proxima Nova"/>
              </a:rPr>
              <a:t>7%</a:t>
            </a:r>
            <a:endParaRPr sz="2800" b="0" dirty="0">
              <a:latin typeface="Proxima Nova Regular"/>
              <a:ea typeface="+mn-ea"/>
              <a:sym typeface="Arial"/>
            </a:endParaRPr>
          </a:p>
        </p:txBody>
      </p:sp>
      <p:sp>
        <p:nvSpPr>
          <p:cNvPr id="8486" name="Google Shape;8486;p6"/>
          <p:cNvSpPr txBox="1"/>
          <p:nvPr/>
        </p:nvSpPr>
        <p:spPr>
          <a:xfrm>
            <a:off x="12283397" y="1055720"/>
            <a:ext cx="11961850" cy="203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algn="l" defTabSz="1828800" hangingPunct="1">
              <a:buClr>
                <a:srgbClr val="FFFFFF"/>
              </a:buClr>
              <a:buSzPts val="2400"/>
              <a:defRPr/>
            </a:pPr>
            <a:r>
              <a:rPr lang="lv-LV" sz="4800" b="0" dirty="0" smtClean="0">
                <a:latin typeface="Proxima Nova Regular"/>
                <a:ea typeface="Proxima Nova"/>
                <a:cs typeface="Proxima Nova"/>
                <a:sym typeface="Proxima Nova"/>
              </a:rPr>
              <a:t>Pozitīvas tendences ar būtisku potenciālu izaugsmei</a:t>
            </a:r>
          </a:p>
          <a:p>
            <a:pPr algn="l" defTabSz="1828800" hangingPunct="1">
              <a:buClr>
                <a:srgbClr val="FFFFFF"/>
              </a:buClr>
              <a:buSzPts val="2400"/>
              <a:defRPr/>
            </a:pPr>
            <a:r>
              <a:rPr lang="lv-LV" sz="2400" b="0" dirty="0" smtClean="0">
                <a:solidFill>
                  <a:schemeClr val="tx1"/>
                </a:solidFill>
                <a:latin typeface="Proxima Nova Regular"/>
                <a:ea typeface="+mn-ea"/>
                <a:sym typeface="Proxima Nova"/>
              </a:rPr>
              <a:t>Lielākie investori:</a:t>
            </a:r>
            <a:endParaRPr sz="2400" b="0" dirty="0">
              <a:solidFill>
                <a:schemeClr val="tx1"/>
              </a:solidFill>
              <a:latin typeface="Proxima Nova Regular"/>
              <a:ea typeface="+mn-ea"/>
              <a:sym typeface="Arial"/>
            </a:endParaRPr>
          </a:p>
        </p:txBody>
      </p:sp>
      <p:pic>
        <p:nvPicPr>
          <p:cNvPr id="8487" name="Google Shape;8487;p6" descr="Picture 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58672" y="3287248"/>
            <a:ext cx="1411896" cy="87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8" name="Google Shape;8488;p6" descr="Picture 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59690" y="3287249"/>
            <a:ext cx="1427740" cy="86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9" name="Google Shape;8489;p6" descr="Picture 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48838" y="3287248"/>
            <a:ext cx="1411848" cy="86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0" name="Google Shape;8490;p6" descr="Picture 6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077737" y="3287249"/>
            <a:ext cx="1410310" cy="79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1" name="Google Shape;8491;p6" descr="Picture 6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413764" y="3255883"/>
            <a:ext cx="1450664" cy="84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4" descr="Picture 4">
            <a:extLst>
              <a:ext uri="{FF2B5EF4-FFF2-40B4-BE49-F238E27FC236}">
                <a16:creationId xmlns:a16="http://schemas.microsoft.com/office/drawing/2014/main" id="{067272B7-B4CE-4EB1-9A80-4E7126B43F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63" y="12186951"/>
            <a:ext cx="23774678" cy="129368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B84ACD8-5ED7-436D-AFE0-2289203AFBF8}"/>
              </a:ext>
            </a:extLst>
          </p:cNvPr>
          <p:cNvSpPr txBox="1">
            <a:spLocks/>
          </p:cNvSpPr>
          <p:nvPr/>
        </p:nvSpPr>
        <p:spPr>
          <a:xfrm>
            <a:off x="23442562" y="12618757"/>
            <a:ext cx="345696" cy="48768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GB" sz="2000">
                <a:solidFill>
                  <a:srgbClr val="FFFFFF"/>
                </a:solidFill>
                <a:latin typeface="Proxima Nova Lt" panose="02000506030000020004" pitchFamily="50" charset="0"/>
              </a:rPr>
              <a:pPr/>
              <a:t>2</a:t>
            </a:fld>
            <a:endParaRPr lang="en-GB" sz="2000" dirty="0">
              <a:solidFill>
                <a:srgbClr val="FFFFFF"/>
              </a:solidFill>
              <a:latin typeface="Proxima Nova Lt" panose="02000506030000020004" pitchFamily="50" charset="0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8C5C66B1-ABFC-42DF-A7F7-48166F058793}"/>
              </a:ext>
            </a:extLst>
          </p:cNvPr>
          <p:cNvSpPr txBox="1"/>
          <p:nvPr/>
        </p:nvSpPr>
        <p:spPr>
          <a:xfrm>
            <a:off x="1945639" y="12618756"/>
            <a:ext cx="804672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rIns="91438">
            <a:spAutoFit/>
          </a:bodyPr>
          <a:lstStyle>
            <a:lvl1pPr>
              <a:defRPr sz="10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 hangingPunct="0">
              <a:buClrTx/>
            </a:pPr>
            <a:r>
              <a:rPr sz="2000" dirty="0"/>
              <a:t>LIAA – All rights reserved - 2021</a:t>
            </a:r>
          </a:p>
        </p:txBody>
      </p:sp>
    </p:spTree>
    <p:extLst>
      <p:ext uri="{BB962C8B-B14F-4D97-AF65-F5344CB8AC3E}">
        <p14:creationId xmlns:p14="http://schemas.microsoft.com/office/powerpoint/2010/main" val="184336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/>
          <p:cNvSpPr txBox="1">
            <a:spLocks noGrp="1"/>
          </p:cNvSpPr>
          <p:nvPr>
            <p:ph type="body" sz="half" idx="1"/>
          </p:nvPr>
        </p:nvSpPr>
        <p:spPr>
          <a:xfrm>
            <a:off x="2689469" y="710476"/>
            <a:ext cx="21361400" cy="3938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lv-LV" sz="9600" dirty="0">
                <a:solidFill>
                  <a:schemeClr val="tx1"/>
                </a:solidFill>
              </a:rPr>
              <a:t>2020. gada </a:t>
            </a:r>
            <a:r>
              <a:rPr lang="lv-LV" sz="9600" dirty="0" smtClean="0">
                <a:solidFill>
                  <a:schemeClr val="tx1"/>
                </a:solidFill>
              </a:rPr>
              <a:t>LIAA rezultāti</a:t>
            </a:r>
            <a:endParaRPr sz="9600" dirty="0">
              <a:solidFill>
                <a:schemeClr val="tx1"/>
              </a:solidFill>
            </a:endParaRPr>
          </a:p>
        </p:txBody>
      </p:sp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1D19975F-3D7B-4E64-A2CE-84CE77E1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02" y="412685"/>
            <a:ext cx="2462190" cy="246215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Google Shape;8550;p10">
            <a:extLst>
              <a:ext uri="{FF2B5EF4-FFF2-40B4-BE49-F238E27FC236}">
                <a16:creationId xmlns:a16="http://schemas.microsoft.com/office/drawing/2014/main" id="{91857CC2-A484-4E98-A762-13A35EEA3292}"/>
              </a:ext>
            </a:extLst>
          </p:cNvPr>
          <p:cNvSpPr txBox="1"/>
          <p:nvPr/>
        </p:nvSpPr>
        <p:spPr>
          <a:xfrm>
            <a:off x="15697200" y="12739857"/>
            <a:ext cx="7538720" cy="5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Tx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Lt" panose="02000506030000020004" pitchFamily="50" charset="0"/>
                <a:ea typeface="Calibri"/>
                <a:cs typeface="Calibri"/>
                <a:sym typeface="Calibri"/>
              </a:rPr>
              <a:t>LIAA – All rights reserved - 2021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Lt" panose="02000506030000020004" pitchFamily="50" charset="0"/>
              <a:cs typeface="Arial"/>
              <a:sym typeface="Arial"/>
            </a:endParaRPr>
          </a:p>
        </p:txBody>
      </p: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7376B9CF-0BB5-44DC-9F58-885B7C381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63513"/>
            <a:ext cx="31779336" cy="115740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Google Shape;8550;p10">
            <a:extLst>
              <a:ext uri="{FF2B5EF4-FFF2-40B4-BE49-F238E27FC236}">
                <a16:creationId xmlns:a16="http://schemas.microsoft.com/office/drawing/2014/main" id="{5A303EB2-C28A-40CE-BE5D-07E125D0CF24}"/>
              </a:ext>
            </a:extLst>
          </p:cNvPr>
          <p:cNvSpPr txBox="1"/>
          <p:nvPr/>
        </p:nvSpPr>
        <p:spPr>
          <a:xfrm>
            <a:off x="15849600" y="12892257"/>
            <a:ext cx="7538720" cy="5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Tx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Lt" panose="02000506030000020004" pitchFamily="50" charset="0"/>
                <a:ea typeface="Calibri"/>
                <a:cs typeface="Calibri"/>
                <a:sym typeface="Calibri"/>
              </a:rPr>
              <a:t>LIAA – All rights reserved - 2021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Lt" panose="02000506030000020004" pitchFamily="50" charset="0"/>
              <a:cs typeface="Arial"/>
              <a:sym typeface="Arial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F93D1B48-0E93-42E8-A738-A2CFF5C75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179494"/>
              </p:ext>
            </p:extLst>
          </p:nvPr>
        </p:nvGraphicFramePr>
        <p:xfrm>
          <a:off x="1102822" y="2504150"/>
          <a:ext cx="6864317" cy="503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F8279143-5C6D-409D-9AB8-979CDEB82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94992"/>
              </p:ext>
            </p:extLst>
          </p:nvPr>
        </p:nvGraphicFramePr>
        <p:xfrm>
          <a:off x="1396775" y="7776279"/>
          <a:ext cx="6744671" cy="438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44078859-9AFF-48B3-865A-97C52AC9A0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883939"/>
              </p:ext>
            </p:extLst>
          </p:nvPr>
        </p:nvGraphicFramePr>
        <p:xfrm>
          <a:off x="8141446" y="7776279"/>
          <a:ext cx="724432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E904A664-BAD0-44FA-ABF0-A43F9E9E7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997386"/>
              </p:ext>
            </p:extLst>
          </p:nvPr>
        </p:nvGraphicFramePr>
        <p:xfrm>
          <a:off x="16034401" y="2504150"/>
          <a:ext cx="720151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82C28CA1-41B5-4F2A-AB4D-2BD07BAC6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821068"/>
              </p:ext>
            </p:extLst>
          </p:nvPr>
        </p:nvGraphicFramePr>
        <p:xfrm>
          <a:off x="16122908" y="7543801"/>
          <a:ext cx="7113011" cy="491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BDE222B1-33FC-4656-8C59-52DC73A4C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600709"/>
              </p:ext>
            </p:extLst>
          </p:nvPr>
        </p:nvGraphicFramePr>
        <p:xfrm>
          <a:off x="8689560" y="2683232"/>
          <a:ext cx="716004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0763842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A7B4"/>
        </a:solidFill>
        <a:effectLst/>
      </p:bgPr>
    </p:bg>
    <p:spTree>
      <p:nvGrpSpPr>
        <p:cNvPr id="1" name="Shape 8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" name="Google Shape;8478;p6"/>
          <p:cNvSpPr txBox="1"/>
          <p:nvPr/>
        </p:nvSpPr>
        <p:spPr>
          <a:xfrm>
            <a:off x="1121341" y="1066820"/>
            <a:ext cx="19037990" cy="2636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algn="l" defTabSz="1828800" hangingPunct="1">
              <a:lnSpc>
                <a:spcPct val="83333"/>
              </a:lnSpc>
              <a:buClr>
                <a:srgbClr val="FFFFFF"/>
              </a:buClr>
              <a:buSzPts val="4800"/>
              <a:defRPr/>
            </a:pPr>
            <a:r>
              <a:rPr lang="lv-LV" sz="9600" b="0" dirty="0">
                <a:latin typeface="Proxima Nova"/>
                <a:ea typeface="Proxima Nova"/>
                <a:cs typeface="Proxima Nova"/>
                <a:sym typeface="Proxima Nova"/>
              </a:rPr>
              <a:t>LIAA </a:t>
            </a:r>
            <a:r>
              <a:rPr lang="lv-LV" sz="9600" b="0" dirty="0" smtClean="0">
                <a:latin typeface="Proxima Nova"/>
                <a:ea typeface="Proxima Nova"/>
                <a:cs typeface="Proxima Nova"/>
                <a:sym typeface="Proxima Nova"/>
              </a:rPr>
              <a:t>rezultāti investīciju </a:t>
            </a:r>
            <a:r>
              <a:rPr lang="lv-LV" sz="9600" b="0" dirty="0" err="1" smtClean="0">
                <a:latin typeface="Proxima Nova"/>
                <a:ea typeface="Proxima Nova"/>
                <a:cs typeface="Proxima Nova"/>
                <a:sym typeface="Proxima Nova"/>
              </a:rPr>
              <a:t>piesiastē</a:t>
            </a:r>
            <a:r>
              <a:rPr lang="lv-LV" sz="9600" b="0" dirty="0" smtClean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lv-LV" sz="9600" b="0" dirty="0">
                <a:latin typeface="Proxima Nova"/>
                <a:ea typeface="Proxima Nova"/>
                <a:cs typeface="Proxima Nova"/>
                <a:sym typeface="Proxima Nova"/>
              </a:rPr>
              <a:t>2020</a:t>
            </a:r>
            <a:endParaRPr sz="2800" b="0" dirty="0">
              <a:solidFill>
                <a:srgbClr val="000000"/>
              </a:solidFill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C3DB7-7881-41EB-A592-5B060F1BE8D0}"/>
              </a:ext>
            </a:extLst>
          </p:cNvPr>
          <p:cNvSpPr txBox="1"/>
          <p:nvPr/>
        </p:nvSpPr>
        <p:spPr>
          <a:xfrm>
            <a:off x="4459627" y="4658846"/>
            <a:ext cx="16191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defRPr/>
            </a:pPr>
            <a:r>
              <a:rPr lang="lv-LV" sz="4000" b="0" kern="1200" dirty="0">
                <a:solidFill>
                  <a:srgbClr val="A7A7A7">
                    <a:lumMod val="20000"/>
                    <a:lumOff val="80000"/>
                  </a:srgbClr>
                </a:solidFill>
                <a:latin typeface="Proxima Nova Th" panose="02000506030000020004" pitchFamily="50" charset="0"/>
                <a:ea typeface="+mn-ea"/>
                <a:cs typeface="+mn-cs"/>
              </a:rPr>
              <a:t>51 </a:t>
            </a:r>
            <a:r>
              <a:rPr lang="lv-LV" sz="4000" b="0" kern="1200" dirty="0" smtClean="0">
                <a:solidFill>
                  <a:srgbClr val="A7A7A7">
                    <a:lumMod val="20000"/>
                    <a:lumOff val="80000"/>
                  </a:srgbClr>
                </a:solidFill>
                <a:latin typeface="Proxima Nova Th" panose="02000506030000020004" pitchFamily="50" charset="0"/>
                <a:ea typeface="+mn-ea"/>
                <a:cs typeface="+mn-cs"/>
              </a:rPr>
              <a:t>investīciju projekts</a:t>
            </a:r>
            <a:endParaRPr lang="lv-LV" sz="4000" b="0" kern="1200" dirty="0">
              <a:solidFill>
                <a:srgbClr val="A7A7A7">
                  <a:lumMod val="20000"/>
                  <a:lumOff val="80000"/>
                </a:srgbClr>
              </a:solidFill>
              <a:latin typeface="Proxima Nova Th" panose="02000506030000020004" pitchFamily="50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8CF4C-B22E-441E-BDDE-8D239256AE94}"/>
              </a:ext>
            </a:extLst>
          </p:cNvPr>
          <p:cNvSpPr txBox="1"/>
          <p:nvPr/>
        </p:nvSpPr>
        <p:spPr>
          <a:xfrm>
            <a:off x="4482915" y="7343358"/>
            <a:ext cx="1140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defRPr/>
            </a:pPr>
            <a:r>
              <a:rPr lang="lv-LV" sz="4000" b="0" kern="1200" dirty="0" smtClean="0">
                <a:solidFill>
                  <a:srgbClr val="A7A7A7">
                    <a:lumMod val="20000"/>
                    <a:lumOff val="80000"/>
                  </a:srgbClr>
                </a:solidFill>
                <a:latin typeface="Proxima Nova Th" panose="02000506030000020004" pitchFamily="50" charset="0"/>
                <a:ea typeface="+mn-ea"/>
                <a:cs typeface="+mn-cs"/>
              </a:rPr>
              <a:t>256.5 </a:t>
            </a:r>
            <a:r>
              <a:rPr lang="lv-LV" sz="4000" b="0" kern="1200" dirty="0" smtClean="0">
                <a:solidFill>
                  <a:srgbClr val="A7A7A7">
                    <a:lumMod val="20000"/>
                    <a:lumOff val="80000"/>
                  </a:srgbClr>
                </a:solidFill>
                <a:latin typeface="Proxima Nova Th" panose="02000506030000020004" pitchFamily="50" charset="0"/>
                <a:ea typeface="+mn-ea"/>
                <a:cs typeface="+mn-cs"/>
              </a:rPr>
              <a:t>MEUR</a:t>
            </a:r>
            <a:endParaRPr lang="en-GB" sz="3600" b="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8349CA-A414-4A9F-BF88-6D7AFCB35ECD}"/>
              </a:ext>
            </a:extLst>
          </p:cNvPr>
          <p:cNvSpPr txBox="1"/>
          <p:nvPr/>
        </p:nvSpPr>
        <p:spPr>
          <a:xfrm>
            <a:off x="4482915" y="9867044"/>
            <a:ext cx="114067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defRPr/>
            </a:pPr>
            <a:r>
              <a:rPr lang="lv-LV" sz="4000" b="0" kern="1200" dirty="0">
                <a:solidFill>
                  <a:srgbClr val="A7A7A7">
                    <a:lumMod val="20000"/>
                    <a:lumOff val="80000"/>
                  </a:srgbClr>
                </a:solidFill>
                <a:latin typeface="Proxima Nova Th" panose="02000506030000020004" pitchFamily="50" charset="0"/>
                <a:ea typeface="+mn-ea"/>
                <a:cs typeface="+mn-cs"/>
              </a:rPr>
              <a:t>2893 </a:t>
            </a:r>
            <a:r>
              <a:rPr lang="lv-LV" sz="4000" b="0" kern="1200" dirty="0" smtClean="0">
                <a:solidFill>
                  <a:srgbClr val="A7A7A7">
                    <a:lumMod val="20000"/>
                    <a:lumOff val="80000"/>
                  </a:srgbClr>
                </a:solidFill>
                <a:latin typeface="Proxima Nova Th" panose="02000506030000020004" pitchFamily="50" charset="0"/>
                <a:ea typeface="+mn-ea"/>
                <a:cs typeface="+mn-cs"/>
              </a:rPr>
              <a:t>jaunas darba vietas</a:t>
            </a:r>
            <a:endParaRPr lang="en-GB" sz="4000" b="0" kern="1200" dirty="0">
              <a:solidFill>
                <a:srgbClr val="A7A7A7">
                  <a:lumMod val="20000"/>
                  <a:lumOff val="80000"/>
                </a:srgbClr>
              </a:solidFill>
              <a:latin typeface="Proxima Nova Th" panose="02000506030000020004" pitchFamily="50" charset="0"/>
              <a:ea typeface="+mn-ea"/>
              <a:cs typeface="+mn-cs"/>
            </a:endParaRPr>
          </a:p>
          <a:p>
            <a:pPr algn="l" defTabSz="1828800" hangingPunct="1">
              <a:defRPr/>
            </a:pPr>
            <a:endParaRPr lang="en-GB" sz="3600" b="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49775-CF48-480C-ADB8-461EDD6409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r="19762" b="27685"/>
          <a:stretch/>
        </p:blipFill>
        <p:spPr>
          <a:xfrm>
            <a:off x="1597751" y="4081424"/>
            <a:ext cx="2214974" cy="2136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57CC9F-7EB1-4B2F-98BA-7C2DFCFA3C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5" b="22962"/>
          <a:stretch/>
        </p:blipFill>
        <p:spPr>
          <a:xfrm>
            <a:off x="1597751" y="9296819"/>
            <a:ext cx="2214978" cy="2223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D91205-CEB4-4F2A-8C7E-C0DD1A6E2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r="39762" b="19055"/>
          <a:stretch/>
        </p:blipFill>
        <p:spPr>
          <a:xfrm>
            <a:off x="1597751" y="6648571"/>
            <a:ext cx="2214974" cy="2218094"/>
          </a:xfrm>
          <a:prstGeom prst="rect">
            <a:avLst/>
          </a:prstGeom>
        </p:spPr>
      </p:pic>
      <p:pic>
        <p:nvPicPr>
          <p:cNvPr id="33" name="Image" descr="Image">
            <a:extLst>
              <a:ext uri="{FF2B5EF4-FFF2-40B4-BE49-F238E27FC236}">
                <a16:creationId xmlns:a16="http://schemas.microsoft.com/office/drawing/2014/main" id="{B2F059C1-F755-4492-B4F8-22EA6E2797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799"/>
          <a:stretch/>
        </p:blipFill>
        <p:spPr>
          <a:xfrm>
            <a:off x="11857323" y="3860834"/>
            <a:ext cx="11042830" cy="731052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6AA7FB-042B-428F-9008-CD6DA7A4247D}"/>
              </a:ext>
            </a:extLst>
          </p:cNvPr>
          <p:cNvSpPr txBox="1"/>
          <p:nvPr/>
        </p:nvSpPr>
        <p:spPr>
          <a:xfrm>
            <a:off x="12933782" y="8992615"/>
            <a:ext cx="177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defRPr/>
            </a:pPr>
            <a:r>
              <a:rPr lang="lv-LV" sz="3600" b="0" kern="1200" dirty="0">
                <a:solidFill>
                  <a:srgbClr val="A7A7A7">
                    <a:lumMod val="20000"/>
                    <a:lumOff val="80000"/>
                  </a:srgbClr>
                </a:solidFill>
                <a:latin typeface="Proxima Nova Th" panose="02000506030000020004" pitchFamily="50" charset="0"/>
                <a:ea typeface="+mn-ea"/>
                <a:cs typeface="+mn-cs"/>
              </a:rPr>
              <a:t>ICT</a:t>
            </a:r>
            <a:endParaRPr lang="en-GB" sz="3600" b="0" kern="1200" dirty="0">
              <a:solidFill>
                <a:srgbClr val="A7A7A7">
                  <a:lumMod val="20000"/>
                  <a:lumOff val="80000"/>
                </a:srgbClr>
              </a:solidFill>
              <a:latin typeface="Proxima Nova Th" panose="02000506030000020004" pitchFamily="50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88CAAD-B124-4CAD-9C64-C83BB9E9916F}"/>
              </a:ext>
            </a:extLst>
          </p:cNvPr>
          <p:cNvSpPr txBox="1"/>
          <p:nvPr/>
        </p:nvSpPr>
        <p:spPr>
          <a:xfrm>
            <a:off x="12147884" y="4956873"/>
            <a:ext cx="334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defRPr/>
            </a:pPr>
            <a:r>
              <a:rPr lang="lv-LV" sz="3600" b="0" kern="1200" dirty="0">
                <a:solidFill>
                  <a:srgbClr val="A7A7A7">
                    <a:lumMod val="20000"/>
                    <a:lumOff val="80000"/>
                  </a:srgbClr>
                </a:solidFill>
                <a:latin typeface="Proxima Nova Th" panose="02000506030000020004" pitchFamily="50" charset="0"/>
                <a:ea typeface="+mn-ea"/>
                <a:cs typeface="+mn-cs"/>
              </a:rPr>
              <a:t>Bioeconomy</a:t>
            </a:r>
            <a:endParaRPr lang="en-GB" sz="3600" b="0" kern="1200" dirty="0">
              <a:solidFill>
                <a:srgbClr val="A7A7A7">
                  <a:lumMod val="20000"/>
                  <a:lumOff val="80000"/>
                </a:srgbClr>
              </a:solidFill>
              <a:latin typeface="Proxima Nova Th" panose="02000506030000020004" pitchFamily="50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2A3EE1-D39D-4E38-BAFD-0448FF1EDC60}"/>
              </a:ext>
            </a:extLst>
          </p:cNvPr>
          <p:cNvSpPr txBox="1"/>
          <p:nvPr/>
        </p:nvSpPr>
        <p:spPr>
          <a:xfrm>
            <a:off x="15705164" y="4949127"/>
            <a:ext cx="334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defRPr/>
            </a:pPr>
            <a:r>
              <a:rPr lang="lv-LV" sz="3600" b="0" kern="1200" dirty="0">
                <a:solidFill>
                  <a:srgbClr val="A7A7A7">
                    <a:lumMod val="20000"/>
                    <a:lumOff val="80000"/>
                  </a:srgbClr>
                </a:solidFill>
                <a:latin typeface="Proxima Nova Th" panose="02000506030000020004" pitchFamily="50" charset="0"/>
                <a:ea typeface="+mn-ea"/>
                <a:cs typeface="+mn-cs"/>
              </a:rPr>
              <a:t>Smart energy</a:t>
            </a:r>
            <a:endParaRPr lang="en-GB" sz="3600" b="0" kern="1200" dirty="0">
              <a:solidFill>
                <a:srgbClr val="A7A7A7">
                  <a:lumMod val="20000"/>
                  <a:lumOff val="80000"/>
                </a:srgbClr>
              </a:solidFill>
              <a:latin typeface="Proxima Nova Th" panose="02000506030000020004" pitchFamily="50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840CDF-BA84-427B-B0C4-FB42051C48D1}"/>
              </a:ext>
            </a:extLst>
          </p:cNvPr>
          <p:cNvSpPr txBox="1"/>
          <p:nvPr/>
        </p:nvSpPr>
        <p:spPr>
          <a:xfrm>
            <a:off x="19763144" y="4629770"/>
            <a:ext cx="334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defRPr/>
            </a:pPr>
            <a:r>
              <a:rPr lang="lv-LV" sz="3600" b="0" kern="1200" dirty="0">
                <a:solidFill>
                  <a:srgbClr val="A7A7A7">
                    <a:lumMod val="20000"/>
                    <a:lumOff val="80000"/>
                  </a:srgbClr>
                </a:solidFill>
                <a:latin typeface="Proxima Nova Th" panose="02000506030000020004" pitchFamily="50" charset="0"/>
                <a:ea typeface="+mn-ea"/>
                <a:cs typeface="+mn-cs"/>
              </a:rPr>
              <a:t>Smart materials &amp;</a:t>
            </a:r>
          </a:p>
          <a:p>
            <a:pPr algn="l" defTabSz="1828800" hangingPunct="1">
              <a:defRPr/>
            </a:pPr>
            <a:r>
              <a:rPr lang="lv-LV" sz="3600" b="0" kern="1200" dirty="0">
                <a:solidFill>
                  <a:srgbClr val="A7A7A7">
                    <a:lumMod val="20000"/>
                    <a:lumOff val="80000"/>
                  </a:srgbClr>
                </a:solidFill>
                <a:latin typeface="Proxima Nova Th" panose="02000506030000020004" pitchFamily="50" charset="0"/>
                <a:ea typeface="+mn-ea"/>
                <a:cs typeface="+mn-cs"/>
              </a:rPr>
              <a:t>Photonics</a:t>
            </a:r>
            <a:endParaRPr lang="en-GB" sz="3600" b="0" kern="1200" dirty="0">
              <a:solidFill>
                <a:srgbClr val="A7A7A7">
                  <a:lumMod val="20000"/>
                  <a:lumOff val="80000"/>
                </a:srgbClr>
              </a:solidFill>
              <a:latin typeface="Proxima Nova Th" panose="02000506030000020004" pitchFamily="50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1752E0-6786-4234-9390-B27A012D2477}"/>
              </a:ext>
            </a:extLst>
          </p:cNvPr>
          <p:cNvSpPr txBox="1"/>
          <p:nvPr/>
        </p:nvSpPr>
        <p:spPr>
          <a:xfrm>
            <a:off x="19658076" y="8927487"/>
            <a:ext cx="334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defRPr/>
            </a:pPr>
            <a:r>
              <a:rPr lang="lv-LV" sz="3600" b="0" kern="1200" dirty="0">
                <a:solidFill>
                  <a:srgbClr val="A7A7A7">
                    <a:lumMod val="20000"/>
                    <a:lumOff val="80000"/>
                  </a:srgbClr>
                </a:solidFill>
                <a:latin typeface="Proxima Nova Th" panose="02000506030000020004" pitchFamily="50" charset="0"/>
                <a:ea typeface="+mn-ea"/>
                <a:cs typeface="+mn-cs"/>
              </a:rPr>
              <a:t>Biomedicine</a:t>
            </a:r>
            <a:endParaRPr lang="en-GB" sz="3600" b="0" kern="1200" dirty="0">
              <a:solidFill>
                <a:srgbClr val="A7A7A7">
                  <a:lumMod val="20000"/>
                  <a:lumOff val="80000"/>
                </a:srgbClr>
              </a:solidFill>
              <a:latin typeface="Proxima Nova Th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46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8550;p10">
            <a:extLst>
              <a:ext uri="{FF2B5EF4-FFF2-40B4-BE49-F238E27FC236}">
                <a16:creationId xmlns:a16="http://schemas.microsoft.com/office/drawing/2014/main" id="{91857CC2-A484-4E98-A762-13A35EEA3292}"/>
              </a:ext>
            </a:extLst>
          </p:cNvPr>
          <p:cNvSpPr txBox="1"/>
          <p:nvPr/>
        </p:nvSpPr>
        <p:spPr>
          <a:xfrm>
            <a:off x="15697200" y="12739857"/>
            <a:ext cx="7538720" cy="5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Tx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Lt" panose="02000506030000020004" pitchFamily="50" charset="0"/>
                <a:ea typeface="Calibri"/>
                <a:cs typeface="Calibri"/>
                <a:sym typeface="Calibri"/>
              </a:rPr>
              <a:t>LIAA – All rights reserved - 2021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Lt" panose="02000506030000020004" pitchFamily="50" charset="0"/>
              <a:cs typeface="Arial"/>
              <a:sym typeface="Arial"/>
            </a:endParaRPr>
          </a:p>
        </p:txBody>
      </p: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7376B9CF-0BB5-44DC-9F58-885B7C381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3513"/>
            <a:ext cx="31779336" cy="115740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Google Shape;8550;p10">
            <a:extLst>
              <a:ext uri="{FF2B5EF4-FFF2-40B4-BE49-F238E27FC236}">
                <a16:creationId xmlns:a16="http://schemas.microsoft.com/office/drawing/2014/main" id="{5A303EB2-C28A-40CE-BE5D-07E125D0CF24}"/>
              </a:ext>
            </a:extLst>
          </p:cNvPr>
          <p:cNvSpPr txBox="1"/>
          <p:nvPr/>
        </p:nvSpPr>
        <p:spPr>
          <a:xfrm>
            <a:off x="15849600" y="12892257"/>
            <a:ext cx="7538720" cy="5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Tx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Lt" panose="02000506030000020004" pitchFamily="50" charset="0"/>
                <a:ea typeface="Calibri"/>
                <a:cs typeface="Calibri"/>
                <a:sym typeface="Calibri"/>
              </a:rPr>
              <a:t>LIAA – All rights reserved - 2021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Lt" panose="02000506030000020004" pitchFamily="50" charset="0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45"/>
            <a:ext cx="24384000" cy="125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450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8550;p10">
            <a:extLst>
              <a:ext uri="{FF2B5EF4-FFF2-40B4-BE49-F238E27FC236}">
                <a16:creationId xmlns:a16="http://schemas.microsoft.com/office/drawing/2014/main" id="{91857CC2-A484-4E98-A762-13A35EEA3292}"/>
              </a:ext>
            </a:extLst>
          </p:cNvPr>
          <p:cNvSpPr txBox="1"/>
          <p:nvPr/>
        </p:nvSpPr>
        <p:spPr>
          <a:xfrm>
            <a:off x="15697200" y="12739857"/>
            <a:ext cx="7538720" cy="5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Tx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Lt" panose="02000506030000020004" pitchFamily="50" charset="0"/>
                <a:ea typeface="Calibri"/>
                <a:cs typeface="Calibri"/>
                <a:sym typeface="Calibri"/>
              </a:rPr>
              <a:t>LIAA – All rights reserved - 2021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Lt" panose="02000506030000020004" pitchFamily="50" charset="0"/>
              <a:cs typeface="Arial"/>
              <a:sym typeface="Arial"/>
            </a:endParaRPr>
          </a:p>
        </p:txBody>
      </p:sp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7376B9CF-0BB5-44DC-9F58-885B7C381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63513"/>
            <a:ext cx="31779336" cy="115740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Google Shape;8550;p10">
            <a:extLst>
              <a:ext uri="{FF2B5EF4-FFF2-40B4-BE49-F238E27FC236}">
                <a16:creationId xmlns:a16="http://schemas.microsoft.com/office/drawing/2014/main" id="{5A303EB2-C28A-40CE-BE5D-07E125D0CF24}"/>
              </a:ext>
            </a:extLst>
          </p:cNvPr>
          <p:cNvSpPr txBox="1"/>
          <p:nvPr/>
        </p:nvSpPr>
        <p:spPr>
          <a:xfrm>
            <a:off x="15849600" y="12892257"/>
            <a:ext cx="7538720" cy="5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Tx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xima Nova Lt" panose="02000506030000020004" pitchFamily="50" charset="0"/>
                <a:ea typeface="Calibri"/>
                <a:cs typeface="Calibri"/>
                <a:sym typeface="Calibri"/>
              </a:rPr>
              <a:t>LIAA – All rights reserved - 2021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xima Nova Lt" panose="02000506030000020004" pitchFamily="50" charset="0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3999" cy="125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612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LIAA instrumenti klientu izvērtēšanā</a:t>
            </a:r>
            <a:endParaRPr lang="lv-LV" dirty="0"/>
          </a:p>
        </p:txBody>
      </p:sp>
      <p:pic>
        <p:nvPicPr>
          <p:cNvPr id="1028" name="Picture 4" descr="Orbis | Compare Private Company Data | Bureau van Dij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092" y="8039607"/>
            <a:ext cx="5160965" cy="38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Di Markets - Global Investment Data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8686989"/>
            <a:ext cx="2524351" cy="25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nkciju sarak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637721"/>
            <a:ext cx="6093276" cy="16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TVIJAS REPUBLIKAS ĀRLIETU MINISTRIJA / Latviesi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57" y="3637721"/>
            <a:ext cx="3265236" cy="32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4" descr="data.europa.eu (@EU_opendata) |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40" name="Picture 16" descr="data.europa.e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352" y="3637721"/>
            <a:ext cx="3474599" cy="262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6385" y="2566579"/>
            <a:ext cx="807133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3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Sankciju sarakstu pārbaude:</a:t>
            </a:r>
            <a:endParaRPr kumimoji="0" lang="lv-LV" sz="3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9100" y="7409842"/>
            <a:ext cx="1104216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3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Klientu</a:t>
            </a:r>
            <a:r>
              <a:rPr kumimoji="0" lang="lv-LV" sz="30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darbības monitorings/informācija par patiesā labuma guvējiem un saistītiem uzņēmumiem:</a:t>
            </a:r>
            <a:endParaRPr kumimoji="0" lang="lv-LV" sz="3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9815491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A7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61" y="411427"/>
            <a:ext cx="24374136" cy="13083942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1511300" y="930279"/>
            <a:ext cx="21361400" cy="269591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lv-LV" sz="9600" dirty="0" smtClean="0"/>
              <a:t>Prioritārie sektori </a:t>
            </a:r>
            <a:r>
              <a:rPr sz="9600" dirty="0" smtClean="0"/>
              <a:t>&amp; </a:t>
            </a:r>
            <a:r>
              <a:rPr lang="lv-LV" sz="9600" dirty="0" smtClean="0"/>
              <a:t>Vērtību ķēdes</a:t>
            </a:r>
            <a:r>
              <a:rPr dirty="0"/>
              <a:t/>
            </a:r>
            <a:br>
              <a:rPr dirty="0"/>
            </a:br>
            <a:r>
              <a:rPr lang="lv-LV" sz="4800" dirty="0" smtClean="0">
                <a:latin typeface="Proxima Nova Bold"/>
                <a:ea typeface="Proxima Nova Bold"/>
                <a:cs typeface="Proxima Nova Bold"/>
                <a:sym typeface="Proxima Nova Bold"/>
              </a:rPr>
              <a:t> Nozaru attīstība ekosistēmās un vērtību ķēdēs ar augstu pievienoto vērtību</a:t>
            </a:r>
            <a:endParaRPr sz="4800" dirty="0"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pic>
        <p:nvPicPr>
          <p:cNvPr id="26" name="Picture 4" descr="Picture 4">
            <a:extLst>
              <a:ext uri="{FF2B5EF4-FFF2-40B4-BE49-F238E27FC236}">
                <a16:creationId xmlns:a16="http://schemas.microsoft.com/office/drawing/2014/main" id="{3BC0AB81-4D1E-42F7-B997-B08AC9CD3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61" y="12186949"/>
            <a:ext cx="23774678" cy="129368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BE0FC22E-FA17-4EC9-B3FA-3DF005A73051}"/>
              </a:ext>
            </a:extLst>
          </p:cNvPr>
          <p:cNvSpPr txBox="1"/>
          <p:nvPr/>
        </p:nvSpPr>
        <p:spPr>
          <a:xfrm>
            <a:off x="1945637" y="12618756"/>
            <a:ext cx="804672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rIns="91438">
            <a:spAutoFit/>
          </a:bodyPr>
          <a:lstStyle>
            <a:lvl1pPr>
              <a:defRPr sz="10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 algn="l" defTabSz="1828800"/>
            <a:r>
              <a:rPr sz="2000" b="0" dirty="0"/>
              <a:t>LIAA – All rights reserved - 2021</a:t>
            </a:r>
          </a:p>
        </p:txBody>
      </p:sp>
      <p:sp>
        <p:nvSpPr>
          <p:cNvPr id="28" name="TextBox 32"/>
          <p:cNvSpPr txBox="1"/>
          <p:nvPr/>
        </p:nvSpPr>
        <p:spPr>
          <a:xfrm>
            <a:off x="2237842" y="6663266"/>
            <a:ext cx="3346708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rIns="91438">
            <a:spAutoFit/>
          </a:bodyPr>
          <a:lstStyle/>
          <a:p>
            <a:pPr algn="l" defTabSz="1828800">
              <a:lnSpc>
                <a:spcPts val="3000"/>
              </a:lnSpc>
              <a:defRPr sz="16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lv-LV" sz="3200" dirty="0" smtClean="0">
                <a:latin typeface="Proxima Nova Light"/>
                <a:sym typeface="Proxima Nova Light"/>
              </a:rPr>
              <a:t>Dzīvības zinātnes</a:t>
            </a:r>
            <a:endParaRPr sz="3200" dirty="0">
              <a:latin typeface="Proxima Nova Light"/>
              <a:sym typeface="Proxima Nova Light"/>
            </a:endParaRPr>
          </a:p>
          <a:p>
            <a:pPr algn="l" defTabSz="1828800">
              <a:lnSpc>
                <a:spcPts val="3000"/>
              </a:lnSpc>
              <a:defRPr sz="16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sz="3200" dirty="0">
              <a:latin typeface="Proxima Nova Light"/>
              <a:sym typeface="Proxima Nova Light"/>
            </a:endParaRPr>
          </a:p>
          <a:p>
            <a:pPr algn="l" defTabSz="1828800">
              <a:lnSpc>
                <a:spcPts val="3000"/>
              </a:lnSpc>
              <a:defRPr sz="16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lv-LV" sz="3200" dirty="0" smtClean="0">
                <a:latin typeface="Proxima Nova Light"/>
                <a:sym typeface="Proxima Nova Light"/>
              </a:rPr>
              <a:t>IKT</a:t>
            </a:r>
            <a:endParaRPr sz="3200" dirty="0">
              <a:latin typeface="Proxima Nova Light"/>
              <a:sym typeface="Proxima Nova Light"/>
            </a:endParaRPr>
          </a:p>
          <a:p>
            <a:pPr algn="l" defTabSz="1828800">
              <a:lnSpc>
                <a:spcPts val="3000"/>
              </a:lnSpc>
              <a:defRPr sz="16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sz="3200" dirty="0">
              <a:latin typeface="Proxima Nova Light"/>
              <a:sym typeface="Proxima Nova Light"/>
            </a:endParaRPr>
          </a:p>
          <a:p>
            <a:pPr algn="l" defTabSz="1828800">
              <a:lnSpc>
                <a:spcPts val="3000"/>
              </a:lnSpc>
              <a:defRPr sz="16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lv-LV" sz="3200" dirty="0" smtClean="0">
                <a:latin typeface="Proxima Nova Light"/>
                <a:sym typeface="Proxima Nova Light"/>
              </a:rPr>
              <a:t>Viedās pilsētas</a:t>
            </a:r>
            <a:endParaRPr sz="3200" dirty="0">
              <a:latin typeface="Proxima Nova Light"/>
              <a:sym typeface="Proxima Nova Light"/>
            </a:endParaRPr>
          </a:p>
          <a:p>
            <a:pPr algn="l" defTabSz="1828800">
              <a:lnSpc>
                <a:spcPts val="3000"/>
              </a:lnSpc>
              <a:defRPr sz="16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sz="3200" b="0" dirty="0">
              <a:latin typeface="Proxima Nova Light"/>
              <a:sym typeface="Proxima Nova Light"/>
            </a:endParaRPr>
          </a:p>
        </p:txBody>
      </p:sp>
      <p:sp>
        <p:nvSpPr>
          <p:cNvPr id="30" name="TextBox 33"/>
          <p:cNvSpPr txBox="1"/>
          <p:nvPr/>
        </p:nvSpPr>
        <p:spPr>
          <a:xfrm>
            <a:off x="6380922" y="6663264"/>
            <a:ext cx="5433620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rIns="91438">
            <a:spAutoFit/>
          </a:bodyPr>
          <a:lstStyle/>
          <a:p>
            <a:pPr algn="l" defTabSz="1828800">
              <a:lnSpc>
                <a:spcPts val="3000"/>
              </a:lnSpc>
              <a:defRPr sz="16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lv-LV" sz="3200" dirty="0" err="1" smtClean="0">
                <a:solidFill>
                  <a:schemeClr val="tx1"/>
                </a:solidFill>
                <a:latin typeface="Proxima Nova Light"/>
                <a:sym typeface="Proxima Nova Light"/>
              </a:rPr>
              <a:t>Bioekonomika</a:t>
            </a:r>
            <a:endParaRPr sz="3200" dirty="0">
              <a:solidFill>
                <a:schemeClr val="tx1"/>
              </a:solidFill>
              <a:latin typeface="Proxima Nova Light"/>
              <a:sym typeface="Proxima Nova Light"/>
            </a:endParaRPr>
          </a:p>
          <a:p>
            <a:pPr algn="l" defTabSz="1828800">
              <a:lnSpc>
                <a:spcPts val="3000"/>
              </a:lnSpc>
              <a:defRPr sz="16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sz="3200" b="0" dirty="0">
              <a:latin typeface="Proxima Nova Light"/>
              <a:sym typeface="Proxima Nova Light"/>
            </a:endParaRPr>
          </a:p>
          <a:p>
            <a:pPr algn="l" defTabSz="1828800">
              <a:lnSpc>
                <a:spcPts val="3000"/>
              </a:lnSpc>
              <a:defRPr sz="16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lv-LV" sz="3200" dirty="0" smtClean="0">
                <a:latin typeface="Proxima Nova Light"/>
                <a:sym typeface="Proxima Nova Light"/>
              </a:rPr>
              <a:t>Viedā enerģētika</a:t>
            </a:r>
            <a:endParaRPr sz="3200" dirty="0">
              <a:latin typeface="Proxima Nova Light"/>
              <a:sym typeface="Proxima Nova Light"/>
            </a:endParaRPr>
          </a:p>
          <a:p>
            <a:pPr algn="l" defTabSz="1828800">
              <a:lnSpc>
                <a:spcPts val="3000"/>
              </a:lnSpc>
              <a:defRPr sz="16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sz="3200" b="0" dirty="0">
              <a:latin typeface="Proxima Nova Light"/>
              <a:sym typeface="Proxima Nova Light"/>
            </a:endParaRPr>
          </a:p>
          <a:p>
            <a:pPr algn="l" defTabSz="1828800">
              <a:lnSpc>
                <a:spcPts val="3000"/>
              </a:lnSpc>
              <a:defRPr sz="16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lv-LV" sz="3200" dirty="0" smtClean="0">
                <a:latin typeface="Proxima Nova Light"/>
                <a:sym typeface="Proxima Nova Light"/>
              </a:rPr>
              <a:t>SBPC</a:t>
            </a:r>
            <a:endParaRPr sz="3200" b="0" dirty="0">
              <a:latin typeface="Proxima Nova Light"/>
              <a:sym typeface="Proxima Nova Light"/>
            </a:endParaRPr>
          </a:p>
          <a:p>
            <a:pPr algn="l" defTabSz="1828800">
              <a:lnSpc>
                <a:spcPts val="3000"/>
              </a:lnSpc>
              <a:defRPr sz="16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lang="lv-LV" sz="3200" b="0" dirty="0" smtClean="0">
              <a:latin typeface="Proxima Nova Light"/>
              <a:sym typeface="Proxima Nova Light"/>
            </a:endParaRPr>
          </a:p>
          <a:p>
            <a:pPr algn="l" defTabSz="1828800">
              <a:lnSpc>
                <a:spcPts val="3000"/>
              </a:lnSpc>
              <a:defRPr sz="1600">
                <a:solidFill>
                  <a:srgbClr val="FFFFFF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lv-LV" sz="3200" dirty="0" smtClean="0">
                <a:latin typeface="Proxima Nova Light"/>
                <a:sym typeface="Proxima Nova Light"/>
              </a:rPr>
              <a:t>Viedie materiāli un </a:t>
            </a:r>
            <a:r>
              <a:rPr lang="lv-LV" sz="3200" dirty="0" err="1" smtClean="0">
                <a:latin typeface="Proxima Nova Light"/>
                <a:sym typeface="Proxima Nova Light"/>
              </a:rPr>
              <a:t>fotonika</a:t>
            </a:r>
            <a:endParaRPr sz="3200" dirty="0">
              <a:latin typeface="Proxima Nova Light"/>
              <a:sym typeface="Proxima Nova Light"/>
            </a:endParaRPr>
          </a:p>
        </p:txBody>
      </p:sp>
      <p:sp>
        <p:nvSpPr>
          <p:cNvPr id="31" name="Flowchart: Connector 35"/>
          <p:cNvSpPr/>
          <p:nvPr/>
        </p:nvSpPr>
        <p:spPr>
          <a:xfrm>
            <a:off x="1618569" y="6763292"/>
            <a:ext cx="432002" cy="432002"/>
          </a:xfrm>
          <a:prstGeom prst="ellipse">
            <a:avLst/>
          </a:prstGeom>
          <a:solidFill>
            <a:srgbClr val="EF4800"/>
          </a:solidFill>
          <a:ln w="12700">
            <a:miter lim="400000"/>
          </a:ln>
        </p:spPr>
        <p:txBody>
          <a:bodyPr lIns="91438" rIns="91438" anchor="ctr"/>
          <a:lstStyle/>
          <a:p>
            <a:pPr defTabSz="1828800">
              <a:defRPr>
                <a:solidFill>
                  <a:srgbClr val="FFFFFF"/>
                </a:solidFill>
              </a:defRPr>
            </a:pPr>
            <a:endParaRPr sz="3600" b="0">
              <a:latin typeface="Calibri"/>
              <a:cs typeface="Calibri"/>
              <a:sym typeface="Calibri"/>
            </a:endParaRPr>
          </a:p>
        </p:txBody>
      </p:sp>
      <p:sp>
        <p:nvSpPr>
          <p:cNvPr id="32" name="Flowchart: Connector 36"/>
          <p:cNvSpPr/>
          <p:nvPr/>
        </p:nvSpPr>
        <p:spPr>
          <a:xfrm>
            <a:off x="1654349" y="7839954"/>
            <a:ext cx="432002" cy="432002"/>
          </a:xfrm>
          <a:prstGeom prst="ellipse">
            <a:avLst/>
          </a:prstGeom>
          <a:solidFill>
            <a:srgbClr val="FF9400"/>
          </a:solidFill>
          <a:ln w="12700">
            <a:miter lim="400000"/>
          </a:ln>
        </p:spPr>
        <p:txBody>
          <a:bodyPr lIns="91438" rIns="91438" anchor="ctr"/>
          <a:lstStyle/>
          <a:p>
            <a:pPr defTabSz="1828800">
              <a:defRPr>
                <a:solidFill>
                  <a:srgbClr val="FFFFFF"/>
                </a:solidFill>
              </a:defRPr>
            </a:pPr>
            <a:endParaRPr sz="3600" b="0">
              <a:latin typeface="Calibri"/>
              <a:cs typeface="Calibri"/>
              <a:sym typeface="Calibri"/>
            </a:endParaRPr>
          </a:p>
        </p:txBody>
      </p:sp>
      <p:sp>
        <p:nvSpPr>
          <p:cNvPr id="33" name="Flowchart: Connector 37"/>
          <p:cNvSpPr/>
          <p:nvPr/>
        </p:nvSpPr>
        <p:spPr>
          <a:xfrm>
            <a:off x="1654349" y="8554770"/>
            <a:ext cx="432002" cy="432002"/>
          </a:xfrm>
          <a:prstGeom prst="ellipse">
            <a:avLst/>
          </a:prstGeom>
          <a:solidFill>
            <a:srgbClr val="803D83"/>
          </a:solidFill>
          <a:ln w="12700">
            <a:miter lim="400000"/>
          </a:ln>
        </p:spPr>
        <p:txBody>
          <a:bodyPr lIns="91438" rIns="91438" anchor="ctr"/>
          <a:lstStyle/>
          <a:p>
            <a:pPr defTabSz="1828800">
              <a:defRPr>
                <a:solidFill>
                  <a:srgbClr val="FFFFFF"/>
                </a:solidFill>
              </a:defRPr>
            </a:pPr>
            <a:endParaRPr sz="3600" b="0">
              <a:latin typeface="Calibri"/>
              <a:cs typeface="Calibri"/>
              <a:sym typeface="Calibri"/>
            </a:endParaRPr>
          </a:p>
        </p:txBody>
      </p:sp>
      <p:sp>
        <p:nvSpPr>
          <p:cNvPr id="37" name="Flowchart: Connector 43"/>
          <p:cNvSpPr/>
          <p:nvPr/>
        </p:nvSpPr>
        <p:spPr>
          <a:xfrm>
            <a:off x="5750155" y="6610373"/>
            <a:ext cx="432002" cy="432002"/>
          </a:xfrm>
          <a:prstGeom prst="ellipse">
            <a:avLst/>
          </a:prstGeom>
          <a:solidFill>
            <a:srgbClr val="0F9969"/>
          </a:solidFill>
          <a:ln w="12700">
            <a:miter lim="400000"/>
          </a:ln>
        </p:spPr>
        <p:txBody>
          <a:bodyPr lIns="91438" rIns="91438" anchor="ctr"/>
          <a:lstStyle/>
          <a:p>
            <a:pPr defTabSz="1828800">
              <a:defRPr>
                <a:solidFill>
                  <a:srgbClr val="FFFFFF"/>
                </a:solidFill>
              </a:defRPr>
            </a:pPr>
            <a:endParaRPr sz="3600" b="0">
              <a:latin typeface="Calibri"/>
              <a:cs typeface="Calibri"/>
              <a:sym typeface="Calibri"/>
            </a:endParaRPr>
          </a:p>
        </p:txBody>
      </p:sp>
      <p:sp>
        <p:nvSpPr>
          <p:cNvPr id="38" name="Flowchart: Connector 44"/>
          <p:cNvSpPr/>
          <p:nvPr/>
        </p:nvSpPr>
        <p:spPr>
          <a:xfrm>
            <a:off x="5759175" y="7453024"/>
            <a:ext cx="432002" cy="432002"/>
          </a:xfrm>
          <a:prstGeom prst="ellipse">
            <a:avLst/>
          </a:prstGeom>
          <a:solidFill>
            <a:srgbClr val="7EC41C"/>
          </a:solidFill>
          <a:ln w="12700">
            <a:miter lim="400000"/>
          </a:ln>
        </p:spPr>
        <p:txBody>
          <a:bodyPr lIns="91438" rIns="91438" anchor="ctr"/>
          <a:lstStyle/>
          <a:p>
            <a:pPr defTabSz="1828800">
              <a:defRPr>
                <a:solidFill>
                  <a:srgbClr val="FFFFFF"/>
                </a:solidFill>
              </a:defRPr>
            </a:pPr>
            <a:endParaRPr sz="3600" b="0">
              <a:latin typeface="Calibri"/>
              <a:cs typeface="Calibri"/>
              <a:sym typeface="Calibri"/>
            </a:endParaRPr>
          </a:p>
        </p:txBody>
      </p:sp>
      <p:sp>
        <p:nvSpPr>
          <p:cNvPr id="39" name="Flowchart: Connector 45"/>
          <p:cNvSpPr/>
          <p:nvPr/>
        </p:nvSpPr>
        <p:spPr>
          <a:xfrm>
            <a:off x="5750155" y="8149688"/>
            <a:ext cx="432002" cy="432002"/>
          </a:xfrm>
          <a:prstGeom prst="ellipse">
            <a:avLst/>
          </a:prstGeom>
          <a:solidFill>
            <a:srgbClr val="FF1B72"/>
          </a:solidFill>
          <a:ln w="12700">
            <a:miter lim="400000"/>
          </a:ln>
        </p:spPr>
        <p:txBody>
          <a:bodyPr lIns="91438" rIns="91438" anchor="ctr"/>
          <a:lstStyle/>
          <a:p>
            <a:pPr defTabSz="1828800">
              <a:defRPr>
                <a:solidFill>
                  <a:srgbClr val="FFFFFF"/>
                </a:solidFill>
              </a:defRPr>
            </a:pPr>
            <a:endParaRPr sz="3600" b="0">
              <a:latin typeface="Calibri"/>
              <a:cs typeface="Calibri"/>
              <a:sym typeface="Calibri"/>
            </a:endParaRPr>
          </a:p>
        </p:txBody>
      </p:sp>
      <p:sp>
        <p:nvSpPr>
          <p:cNvPr id="40" name="Flowchart: Connector 46"/>
          <p:cNvSpPr/>
          <p:nvPr/>
        </p:nvSpPr>
        <p:spPr>
          <a:xfrm>
            <a:off x="5792589" y="9069694"/>
            <a:ext cx="432002" cy="432002"/>
          </a:xfrm>
          <a:prstGeom prst="ellipse">
            <a:avLst/>
          </a:prstGeom>
          <a:solidFill>
            <a:srgbClr val="009898"/>
          </a:solidFill>
          <a:ln w="12700">
            <a:miter lim="400000"/>
          </a:ln>
        </p:spPr>
        <p:txBody>
          <a:bodyPr lIns="91438" rIns="91438" anchor="ctr"/>
          <a:lstStyle/>
          <a:p>
            <a:pPr defTabSz="1828800">
              <a:defRPr>
                <a:solidFill>
                  <a:srgbClr val="FFFFFF"/>
                </a:solidFill>
              </a:defRPr>
            </a:pPr>
            <a:endParaRPr sz="3600" b="0">
              <a:latin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0350" y="4165932"/>
            <a:ext cx="822904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lv-LV" sz="3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7 SEKTORI AR</a:t>
            </a:r>
            <a:r>
              <a:rPr kumimoji="0" lang="lv-LV" sz="30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AUGSTU PRIORITĀTI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baseline="0" dirty="0" smtClean="0"/>
              <a:t>+ sektori</a:t>
            </a:r>
            <a:r>
              <a:rPr lang="lv-LV" dirty="0" smtClean="0"/>
              <a:t> ar izaugsmes potenciālu</a:t>
            </a:r>
            <a:endParaRPr kumimoji="0" lang="lv-LV" sz="3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384269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A7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D7228B9-26AC-42DC-BF12-41619D8D1335}"/>
              </a:ext>
            </a:extLst>
          </p:cNvPr>
          <p:cNvSpPr txBox="1"/>
          <p:nvPr/>
        </p:nvSpPr>
        <p:spPr>
          <a:xfrm>
            <a:off x="1200150" y="571734"/>
            <a:ext cx="21888450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182825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9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sym typeface="Proxima Nova Semibold"/>
              </a:rPr>
              <a:t>Baltkrievijas kampaņas sociālo tīklu dati 2020. gadā (augusts-septembris)</a:t>
            </a:r>
          </a:p>
        </p:txBody>
      </p:sp>
      <p:sp>
        <p:nvSpPr>
          <p:cNvPr id="13" name="Google Shape;8438;p3">
            <a:extLst>
              <a:ext uri="{FF2B5EF4-FFF2-40B4-BE49-F238E27FC236}">
                <a16:creationId xmlns:a16="http://schemas.microsoft.com/office/drawing/2014/main" id="{0C4D22EA-F55B-40C0-8C6E-D9AEE83CF06B}"/>
              </a:ext>
            </a:extLst>
          </p:cNvPr>
          <p:cNvSpPr/>
          <p:nvPr/>
        </p:nvSpPr>
        <p:spPr>
          <a:xfrm>
            <a:off x="15967822" y="5064900"/>
            <a:ext cx="5231078" cy="75367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8436;p3">
            <a:extLst>
              <a:ext uri="{FF2B5EF4-FFF2-40B4-BE49-F238E27FC236}">
                <a16:creationId xmlns:a16="http://schemas.microsoft.com/office/drawing/2014/main" id="{6AEC4669-EA22-4E7E-A447-4F6940CCA8BC}"/>
              </a:ext>
            </a:extLst>
          </p:cNvPr>
          <p:cNvSpPr/>
          <p:nvPr/>
        </p:nvSpPr>
        <p:spPr>
          <a:xfrm>
            <a:off x="1575257" y="5090107"/>
            <a:ext cx="4627524" cy="84121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437;p3">
            <a:extLst>
              <a:ext uri="{FF2B5EF4-FFF2-40B4-BE49-F238E27FC236}">
                <a16:creationId xmlns:a16="http://schemas.microsoft.com/office/drawing/2014/main" id="{483256E1-4D77-4DEA-98D4-EC88B982D2A3}"/>
              </a:ext>
            </a:extLst>
          </p:cNvPr>
          <p:cNvSpPr/>
          <p:nvPr/>
        </p:nvSpPr>
        <p:spPr>
          <a:xfrm>
            <a:off x="6156100" y="5090107"/>
            <a:ext cx="4627524" cy="8471473"/>
          </a:xfrm>
          <a:prstGeom prst="rect">
            <a:avLst/>
          </a:prstGeom>
          <a:solidFill>
            <a:srgbClr val="942192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438;p3">
            <a:extLst>
              <a:ext uri="{FF2B5EF4-FFF2-40B4-BE49-F238E27FC236}">
                <a16:creationId xmlns:a16="http://schemas.microsoft.com/office/drawing/2014/main" id="{AB354833-C946-469F-A595-1A6D53BFFC51}"/>
              </a:ext>
            </a:extLst>
          </p:cNvPr>
          <p:cNvSpPr/>
          <p:nvPr/>
        </p:nvSpPr>
        <p:spPr>
          <a:xfrm>
            <a:off x="10736744" y="5090107"/>
            <a:ext cx="5231078" cy="7536785"/>
          </a:xfrm>
          <a:prstGeom prst="rect">
            <a:avLst/>
          </a:prstGeom>
          <a:solidFill>
            <a:srgbClr val="00C000"/>
          </a:solidFill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8FACAA-D1C4-4485-BC12-AB9F5077731D}"/>
              </a:ext>
            </a:extLst>
          </p:cNvPr>
          <p:cNvSpPr txBox="1"/>
          <p:nvPr/>
        </p:nvSpPr>
        <p:spPr>
          <a:xfrm>
            <a:off x="1978457" y="7767464"/>
            <a:ext cx="3822114" cy="2523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10.3K</a:t>
            </a: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200" i="1" dirty="0">
                <a:latin typeface="Proxima Nova Semibold" panose="020B0604020202020204" charset="0"/>
                <a:ea typeface="+mn-ea"/>
                <a:cs typeface="Calibri"/>
                <a:sym typeface="Calibri"/>
              </a:rPr>
              <a:t>clicks</a:t>
            </a: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pic>
        <p:nvPicPr>
          <p:cNvPr id="18" name="Picture 8" descr="Facebook Icon - Royalty-Free GIF - Animated Clipart - Free PNG - Free Clip  Art">
            <a:extLst>
              <a:ext uri="{FF2B5EF4-FFF2-40B4-BE49-F238E27FC236}">
                <a16:creationId xmlns:a16="http://schemas.microsoft.com/office/drawing/2014/main" id="{A4B2AE97-E60F-4DD9-90EA-A5070488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99" y="5526056"/>
            <a:ext cx="2003132" cy="200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8F0571ED-EA32-4D26-A073-ACAA5AF08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80" y="5856434"/>
            <a:ext cx="1342375" cy="134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9822FF-396E-46AD-B833-A83ED73A78DA}"/>
              </a:ext>
            </a:extLst>
          </p:cNvPr>
          <p:cNvSpPr txBox="1"/>
          <p:nvPr/>
        </p:nvSpPr>
        <p:spPr>
          <a:xfrm>
            <a:off x="1962790" y="10043010"/>
            <a:ext cx="3822114" cy="1661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1.7M</a:t>
            </a: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ea typeface="+mn-ea"/>
                <a:cs typeface="Calibri"/>
                <a:sym typeface="Calibri"/>
              </a:rPr>
              <a:t>skatījumi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pic>
        <p:nvPicPr>
          <p:cNvPr id="21" name="Picture 14" descr="LinkedIn Icon Square | Vector Images Icon Sign And Symbols">
            <a:extLst>
              <a:ext uri="{FF2B5EF4-FFF2-40B4-BE49-F238E27FC236}">
                <a16:creationId xmlns:a16="http://schemas.microsoft.com/office/drawing/2014/main" id="{2E508F42-6550-42C9-BC6C-6CD09A6A1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09" y="5713567"/>
            <a:ext cx="1782145" cy="17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B05FEB-DE24-44EA-81B4-EF8C77643C5A}"/>
              </a:ext>
            </a:extLst>
          </p:cNvPr>
          <p:cNvSpPr txBox="1"/>
          <p:nvPr/>
        </p:nvSpPr>
        <p:spPr>
          <a:xfrm>
            <a:off x="6346302" y="7767464"/>
            <a:ext cx="3822114" cy="2523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593</a:t>
            </a: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ea typeface="+mn-ea"/>
                <a:cs typeface="Calibri"/>
                <a:sym typeface="Calibri"/>
              </a:rPr>
              <a:t>clicks</a:t>
            </a: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B5DAF2-9BE4-4FC4-8A9B-D75C1A13FA3E}"/>
              </a:ext>
            </a:extLst>
          </p:cNvPr>
          <p:cNvSpPr txBox="1"/>
          <p:nvPr/>
        </p:nvSpPr>
        <p:spPr>
          <a:xfrm>
            <a:off x="6423297" y="10069971"/>
            <a:ext cx="3822114" cy="1661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22.5K</a:t>
            </a: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ea typeface="+mn-ea"/>
                <a:cs typeface="Calibri"/>
                <a:sym typeface="Calibri"/>
              </a:rPr>
              <a:t>skatījumi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pic>
        <p:nvPicPr>
          <p:cNvPr id="24" name="Picture 20" descr="Vk Icon #5281 - Free Icons Library">
            <a:extLst>
              <a:ext uri="{FF2B5EF4-FFF2-40B4-BE49-F238E27FC236}">
                <a16:creationId xmlns:a16="http://schemas.microsoft.com/office/drawing/2014/main" id="{06A205B1-5B65-4CA5-B9E3-9CAB7B68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914" y="5712968"/>
            <a:ext cx="1837657" cy="18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EC9F57-D3E6-4953-8DCE-E988E6A46905}"/>
              </a:ext>
            </a:extLst>
          </p:cNvPr>
          <p:cNvSpPr txBox="1"/>
          <p:nvPr/>
        </p:nvSpPr>
        <p:spPr>
          <a:xfrm>
            <a:off x="11351952" y="7908315"/>
            <a:ext cx="3822114" cy="2523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9.6K</a:t>
            </a:r>
            <a:endParaRPr kumimoji="0" lang="lv-LV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xima Nova Semibold" panose="020B0604020202020204" charset="0"/>
              <a:cs typeface="Calibri"/>
              <a:sym typeface="Calibri"/>
            </a:endParaRP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ea typeface="+mn-ea"/>
                <a:cs typeface="Calibri"/>
                <a:sym typeface="Calibri"/>
              </a:rPr>
              <a:t>clicks</a:t>
            </a: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1240E4-8B18-44C0-81D6-BB0555FBFB88}"/>
              </a:ext>
            </a:extLst>
          </p:cNvPr>
          <p:cNvSpPr txBox="1"/>
          <p:nvPr/>
        </p:nvSpPr>
        <p:spPr>
          <a:xfrm>
            <a:off x="11347651" y="10154782"/>
            <a:ext cx="3822114" cy="1661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2.5M</a:t>
            </a: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ea typeface="+mn-ea"/>
                <a:cs typeface="Calibri"/>
                <a:sym typeface="Calibri"/>
              </a:rPr>
              <a:t>skatījumi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EF9E3EE-8966-4FDD-A1A2-C230BD7715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336" t="45232" r="20424" b="49254"/>
          <a:stretch/>
        </p:blipFill>
        <p:spPr>
          <a:xfrm>
            <a:off x="17883962" y="5968240"/>
            <a:ext cx="1010533" cy="12305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CCF1D5-224A-453E-8B10-97D5B40600E5}"/>
              </a:ext>
            </a:extLst>
          </p:cNvPr>
          <p:cNvSpPr txBox="1"/>
          <p:nvPr/>
        </p:nvSpPr>
        <p:spPr>
          <a:xfrm>
            <a:off x="16578729" y="7767464"/>
            <a:ext cx="3822114" cy="2523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3.9K</a:t>
            </a: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ea typeface="+mn-ea"/>
                <a:cs typeface="Calibri"/>
                <a:sym typeface="Calibri"/>
              </a:rPr>
              <a:t>Jauni lietotāji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845F5C-6693-400F-900B-125D431367A3}"/>
              </a:ext>
            </a:extLst>
          </p:cNvPr>
          <p:cNvSpPr txBox="1"/>
          <p:nvPr/>
        </p:nvSpPr>
        <p:spPr>
          <a:xfrm>
            <a:off x="16410185" y="10108702"/>
            <a:ext cx="3822114" cy="1661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cs typeface="Calibri"/>
                <a:sym typeface="Calibri"/>
              </a:rPr>
              <a:t>4.8K</a:t>
            </a: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 panose="020B0604020202020204" charset="0"/>
                <a:ea typeface="+mn-ea"/>
                <a:cs typeface="Calibri"/>
                <a:sym typeface="Calibri"/>
              </a:rPr>
              <a:t>sesijas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 panose="020B0604020202020204" charset="0"/>
              <a:ea typeface="+mn-ea"/>
              <a:cs typeface="Calibri"/>
              <a:sym typeface="Calibri"/>
            </a:endParaRPr>
          </a:p>
        </p:txBody>
      </p:sp>
      <p:pic>
        <p:nvPicPr>
          <p:cNvPr id="30" name="Image" descr="Image">
            <a:extLst>
              <a:ext uri="{FF2B5EF4-FFF2-40B4-BE49-F238E27FC236}">
                <a16:creationId xmlns:a16="http://schemas.microsoft.com/office/drawing/2014/main" id="{7376B9CF-0BB5-44DC-9F58-885B7C3812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463513"/>
            <a:ext cx="31779336" cy="115740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Google Shape;8550;p10">
            <a:extLst>
              <a:ext uri="{FF2B5EF4-FFF2-40B4-BE49-F238E27FC236}">
                <a16:creationId xmlns:a16="http://schemas.microsoft.com/office/drawing/2014/main" id="{91857CC2-A484-4E98-A762-13A35EEA3292}"/>
              </a:ext>
            </a:extLst>
          </p:cNvPr>
          <p:cNvSpPr txBox="1"/>
          <p:nvPr/>
        </p:nvSpPr>
        <p:spPr>
          <a:xfrm>
            <a:off x="15697200" y="12739857"/>
            <a:ext cx="7538720" cy="55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Tx/>
              <a:buNone/>
              <a:tabLst/>
              <a:defRPr/>
            </a:pPr>
            <a:r>
              <a:rPr kumimoji="0" lang="lv-LV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Lt" panose="02000506030000020004" pitchFamily="50" charset="0"/>
                <a:ea typeface="Calibri"/>
                <a:cs typeface="Calibri"/>
                <a:sym typeface="Calibri"/>
              </a:rPr>
              <a:t>LIAA – All rights reserved - 2021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Lt" panose="02000506030000020004" pitchFamily="5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6914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Proxima Nova Light"/>
        <a:ea typeface="Proxima Nova Light"/>
        <a:cs typeface="Proxima Nova Light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1A0DE57-7DFA-40C7-807C-6284202A1E4C}" vid="{EF723A63-A875-4187-B7A8-7EC1CED3D516}"/>
    </a:ext>
  </a:extLst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Proxima Nova Light"/>
        <a:ea typeface="Proxima Nova Light"/>
        <a:cs typeface="Proxima Nova Light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6206</TotalTime>
  <Words>986</Words>
  <Application>Microsoft Office PowerPoint</Application>
  <PresentationFormat>Custom</PresentationFormat>
  <Paragraphs>230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Calibri</vt:lpstr>
      <vt:lpstr>Helvetica Neue</vt:lpstr>
      <vt:lpstr>Helvetica Neue Light</vt:lpstr>
      <vt:lpstr>Helvetica Neue Medium</vt:lpstr>
      <vt:lpstr>Proxima Nova</vt:lpstr>
      <vt:lpstr>Proxima Nova </vt:lpstr>
      <vt:lpstr>Proxima Nova Bold</vt:lpstr>
      <vt:lpstr>Proxima Nova Light</vt:lpstr>
      <vt:lpstr>Proxima Nova Lt</vt:lpstr>
      <vt:lpstr>Proxima Nova Regular</vt:lpstr>
      <vt:lpstr>Proxima Nova Rg</vt:lpstr>
      <vt:lpstr>Proxima Nova Semibold</vt:lpstr>
      <vt:lpstr>Proxima Nova Th</vt:lpstr>
      <vt:lpstr>Times New Roman</vt:lpstr>
      <vt:lpstr>Black</vt:lpstr>
      <vt:lpstr>3_Custom Design</vt:lpstr>
      <vt:lpstr>Investīciju piesaiste – iespējas, izaicinājumi un risinājumi.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LIAA instrumenti klientu izvērtēšanā</vt:lpstr>
      <vt:lpstr>PowerPoint Presentation</vt:lpstr>
      <vt:lpstr>PowerPoint Presentation</vt:lpstr>
      <vt:lpstr>PowerPoint Presentation</vt:lpstr>
      <vt:lpstr>PowerPoint Presentation</vt:lpstr>
      <vt:lpstr>Sadarbība ar FNA attiecībā uz bankas pakalpojumu pieejamību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 sēde: 28.01.2021.</dc:title>
  <dc:creator>Reinis Āzis</dc:creator>
  <cp:lastModifiedBy>Ģirts Blumers</cp:lastModifiedBy>
  <cp:revision>277</cp:revision>
  <dcterms:modified xsi:type="dcterms:W3CDTF">2021-05-27T07:04:08Z</dcterms:modified>
</cp:coreProperties>
</file>